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Override PartName="/ppt/theme/themeOverride3.xml" ContentType="application/vnd.openxmlformats-officedocument.themeOverride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10"/>
  </p:notesMasterIdLst>
  <p:sldIdLst>
    <p:sldId id="257" r:id="rId2"/>
    <p:sldId id="259" r:id="rId3"/>
    <p:sldId id="266" r:id="rId4"/>
    <p:sldId id="268" r:id="rId5"/>
    <p:sldId id="267" r:id="rId6"/>
    <p:sldId id="275" r:id="rId7"/>
    <p:sldId id="269" r:id="rId8"/>
    <p:sldId id="274" r:id="rId9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tejada\Desktop\datos%20articulo.xlsx" TargetMode="External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C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s-EC" dirty="0" smtClean="0"/>
              <a:t>Compra pública vs. exportaciones privadas</a:t>
            </a:r>
            <a:endParaRPr lang="es-EC" dirty="0"/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Hoja3!$B$1</c:f>
              <c:strCache>
                <c:ptCount val="1"/>
                <c:pt idx="0">
                  <c:v>Total adjudicado</c:v>
                </c:pt>
              </c:strCache>
            </c:strRef>
          </c:tx>
          <c:marker>
            <c:symbol val="none"/>
          </c:marker>
          <c:cat>
            <c:numRef>
              <c:f>Hoja3!$A$3:$A$6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Hoja3!$B$3:$B$6</c:f>
              <c:numCache>
                <c:formatCode>_-* #,##0.00_-;\-* #,##0.00_-;_-* "-"??_-;_-@_-</c:formatCode>
                <c:ptCount val="4"/>
                <c:pt idx="0">
                  <c:v>7075688415.4648085</c:v>
                </c:pt>
                <c:pt idx="1">
                  <c:v>9858515312.6091805</c:v>
                </c:pt>
                <c:pt idx="2">
                  <c:v>9887564390.7103386</c:v>
                </c:pt>
                <c:pt idx="3">
                  <c:v>10842826619.007853</c:v>
                </c:pt>
              </c:numCache>
            </c:numRef>
          </c:val>
        </c:ser>
        <c:ser>
          <c:idx val="1"/>
          <c:order val="1"/>
          <c:tx>
            <c:strRef>
              <c:f>Hoja3!$F$1</c:f>
              <c:strCache>
                <c:ptCount val="1"/>
                <c:pt idx="0">
                  <c:v>Exportaciones no petroleras (USD)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Hoja3!$A$3:$A$6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Hoja3!$F$3:$F$6</c:f>
              <c:numCache>
                <c:formatCode>_-* #,##0.00_-;\-* #,##0.00_-;_-* "-"??_-;_-@_-</c:formatCode>
                <c:ptCount val="4"/>
                <c:pt idx="0">
                  <c:v>7816699880</c:v>
                </c:pt>
                <c:pt idx="1">
                  <c:v>9377485080</c:v>
                </c:pt>
                <c:pt idx="2">
                  <c:v>9972804450.0000019</c:v>
                </c:pt>
                <c:pt idx="3">
                  <c:v>10842946239.999998</c:v>
                </c:pt>
              </c:numCache>
            </c:numRef>
          </c:val>
        </c:ser>
        <c:marker val="1"/>
        <c:axId val="53565696"/>
        <c:axId val="54296576"/>
      </c:lineChart>
      <c:catAx>
        <c:axId val="53565696"/>
        <c:scaling>
          <c:orientation val="minMax"/>
        </c:scaling>
        <c:axPos val="b"/>
        <c:numFmt formatCode="General" sourceLinked="1"/>
        <c:majorTickMark val="none"/>
        <c:tickLblPos val="nextTo"/>
        <c:crossAx val="54296576"/>
        <c:crosses val="autoZero"/>
        <c:auto val="1"/>
        <c:lblAlgn val="ctr"/>
        <c:lblOffset val="100"/>
      </c:catAx>
      <c:valAx>
        <c:axId val="54296576"/>
        <c:scaling>
          <c:orientation val="minMax"/>
          <c:max val="12000000000"/>
          <c:min val="6000000000.000001"/>
        </c:scaling>
        <c:axPos val="l"/>
        <c:numFmt formatCode="_-* #,##0_-;\-* #,##0_-;_-* &quot;-&quot;_-;_-@_-" sourceLinked="0"/>
        <c:majorTickMark val="none"/>
        <c:tickLblPos val="nextTo"/>
        <c:crossAx val="53565696"/>
        <c:crosses val="autoZero"/>
        <c:crossBetween val="between"/>
        <c:dispUnits>
          <c:builtInUnit val="millions"/>
          <c:dispUnitsLbl>
            <c:layout/>
            <c:tx>
              <c:rich>
                <a:bodyPr/>
                <a:lstStyle/>
                <a:p>
                  <a:pPr>
                    <a:defRPr/>
                  </a:pPr>
                  <a:r>
                    <a:rPr lang="es-EC"/>
                    <a:t>Millones USD</a:t>
                  </a:r>
                </a:p>
              </c:rich>
            </c:tx>
          </c:dispUnitsLbl>
        </c:dispUnits>
      </c:valAx>
      <c:dTable>
        <c:showHorzBorder val="1"/>
        <c:showVertBorder val="1"/>
        <c:showOutline val="1"/>
        <c:showKeys val="1"/>
      </c:dTable>
    </c:plotArea>
    <c:plotVisOnly val="1"/>
    <c:dispBlanksAs val="gap"/>
  </c:chart>
  <c:spPr>
    <a:ln>
      <a:prstDash val="solid"/>
    </a:ln>
  </c:spPr>
  <c:txPr>
    <a:bodyPr/>
    <a:lstStyle/>
    <a:p>
      <a:pPr>
        <a:defRPr sz="1200"/>
      </a:pPr>
      <a:endParaRPr lang="es-EC"/>
    </a:p>
  </c:txPr>
  <c:externalData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3E6415-271B-4791-AEA8-8D21418E0007}" type="doc">
      <dgm:prSet loTypeId="urn:microsoft.com/office/officeart/2005/8/layout/process1" loCatId="process" qsTypeId="urn:microsoft.com/office/officeart/2005/8/quickstyle/simple1" qsCatId="simple" csTypeId="urn:microsoft.com/office/officeart/2005/8/colors/colorful1" csCatId="colorful" phldr="1"/>
      <dgm:spPr/>
    </dgm:pt>
    <dgm:pt modelId="{EBB3F6A8-001F-4350-B370-9A122A3B1CBE}">
      <dgm:prSet phldrT="[Texto]"/>
      <dgm:spPr/>
      <dgm:t>
        <a:bodyPr/>
        <a:lstStyle/>
        <a:p>
          <a:r>
            <a:rPr lang="es-ES" dirty="0" smtClean="0"/>
            <a:t>Fuente</a:t>
          </a:r>
          <a:endParaRPr lang="es-ES" dirty="0"/>
        </a:p>
      </dgm:t>
    </dgm:pt>
    <dgm:pt modelId="{A3F06361-2E2A-4DAB-A598-D2C625D939CF}" type="parTrans" cxnId="{6AFB6A59-0479-4101-B9ED-76FB1482D734}">
      <dgm:prSet/>
      <dgm:spPr/>
      <dgm:t>
        <a:bodyPr/>
        <a:lstStyle/>
        <a:p>
          <a:endParaRPr lang="es-E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BC6C0D29-A140-4048-AB8F-24BDEFECA518}" type="sibTrans" cxnId="{6AFB6A59-0479-4101-B9ED-76FB1482D734}">
      <dgm:prSet/>
      <dgm:spPr/>
      <dgm:t>
        <a:bodyPr/>
        <a:lstStyle/>
        <a:p>
          <a:endParaRPr lang="es-E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76FA42FB-7EF7-4DBD-90EF-68EB886DBDAE}">
      <dgm:prSet phldrT="[Texto]"/>
      <dgm:spPr/>
      <dgm:t>
        <a:bodyPr/>
        <a:lstStyle/>
        <a:p>
          <a:r>
            <a:rPr lang="es-ES" dirty="0" smtClean="0"/>
            <a:t>Proveedores</a:t>
          </a:r>
          <a:endParaRPr lang="es-ES" dirty="0"/>
        </a:p>
      </dgm:t>
    </dgm:pt>
    <dgm:pt modelId="{FFE4618B-E01C-4276-A879-091602677059}" type="parTrans" cxnId="{47D8A68E-C6DE-496E-8EE7-1F71F7A31363}">
      <dgm:prSet/>
      <dgm:spPr/>
      <dgm:t>
        <a:bodyPr/>
        <a:lstStyle/>
        <a:p>
          <a:endParaRPr lang="es-E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74EBCB99-B732-4DE3-BBBF-5157BA143814}" type="sibTrans" cxnId="{47D8A68E-C6DE-496E-8EE7-1F71F7A31363}">
      <dgm:prSet/>
      <dgm:spPr/>
      <dgm:t>
        <a:bodyPr/>
        <a:lstStyle/>
        <a:p>
          <a:endParaRPr lang="es-E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EEFB6BA0-CF57-41E5-BE5C-EAE9B99DC40B}">
      <dgm:prSet phldrT="[Texto]"/>
      <dgm:spPr/>
      <dgm:t>
        <a:bodyPr/>
        <a:lstStyle/>
        <a:p>
          <a:r>
            <a:rPr lang="es-ES" dirty="0" smtClean="0"/>
            <a:t>Uso de los recursos</a:t>
          </a:r>
          <a:endParaRPr lang="es-ES" dirty="0"/>
        </a:p>
      </dgm:t>
    </dgm:pt>
    <dgm:pt modelId="{D370A73D-9AF5-408D-85A1-12721262FD31}" type="parTrans" cxnId="{7CE7A277-25FE-43CB-AAAA-EBAB8F38631B}">
      <dgm:prSet/>
      <dgm:spPr/>
      <dgm:t>
        <a:bodyPr/>
        <a:lstStyle/>
        <a:p>
          <a:endParaRPr lang="es-E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8E667E6D-7E13-4641-8623-9E58FEF241AF}" type="sibTrans" cxnId="{7CE7A277-25FE-43CB-AAAA-EBAB8F38631B}">
      <dgm:prSet/>
      <dgm:spPr/>
      <dgm:t>
        <a:bodyPr/>
        <a:lstStyle/>
        <a:p>
          <a:endParaRPr lang="es-E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FFB30BC7-18F4-4D26-8CBC-FB75329D976D}">
      <dgm:prSet phldrT="[Texto]"/>
      <dgm:spPr/>
      <dgm:t>
        <a:bodyPr/>
        <a:lstStyle/>
        <a:p>
          <a:r>
            <a:rPr lang="es-ES" dirty="0" smtClean="0"/>
            <a:t>Conclusión</a:t>
          </a:r>
          <a:endParaRPr lang="es-ES" dirty="0"/>
        </a:p>
      </dgm:t>
    </dgm:pt>
    <dgm:pt modelId="{8B80B0B8-4F1F-4ECA-8A9B-65E1C2507B4D}" type="parTrans" cxnId="{A6344D5D-CDF0-4A99-9A24-40BC4EF866AE}">
      <dgm:prSet/>
      <dgm:spPr/>
      <dgm:t>
        <a:bodyPr/>
        <a:lstStyle/>
        <a:p>
          <a:endParaRPr lang="es-E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95D22F61-A5A6-4733-B295-ED34F345F0EE}" type="sibTrans" cxnId="{A6344D5D-CDF0-4A99-9A24-40BC4EF866AE}">
      <dgm:prSet/>
      <dgm:spPr/>
      <dgm:t>
        <a:bodyPr/>
        <a:lstStyle/>
        <a:p>
          <a:endParaRPr lang="es-E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1E4877A1-6A37-4078-8E30-399654417325}" type="pres">
      <dgm:prSet presAssocID="{AD3E6415-271B-4791-AEA8-8D21418E0007}" presName="Name0" presStyleCnt="0">
        <dgm:presLayoutVars>
          <dgm:dir/>
          <dgm:resizeHandles val="exact"/>
        </dgm:presLayoutVars>
      </dgm:prSet>
      <dgm:spPr/>
    </dgm:pt>
    <dgm:pt modelId="{13F48472-0262-4E36-9BFC-4B7BE236A0EB}" type="pres">
      <dgm:prSet presAssocID="{EBB3F6A8-001F-4350-B370-9A122A3B1CBE}" presName="node" presStyleLbl="node1" presStyleIdx="0" presStyleCnt="4" custScaleX="5186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D347EDF-FFF0-4F14-9A48-39ACA5800039}" type="pres">
      <dgm:prSet presAssocID="{BC6C0D29-A140-4048-AB8F-24BDEFECA518}" presName="sibTrans" presStyleLbl="sibTrans2D1" presStyleIdx="0" presStyleCnt="3" custLinFactNeighborX="-36619"/>
      <dgm:spPr/>
      <dgm:t>
        <a:bodyPr/>
        <a:lstStyle/>
        <a:p>
          <a:endParaRPr lang="es-ES"/>
        </a:p>
      </dgm:t>
    </dgm:pt>
    <dgm:pt modelId="{7A9E9E3E-0F75-4E14-A6F2-87B9CA330C8D}" type="pres">
      <dgm:prSet presAssocID="{BC6C0D29-A140-4048-AB8F-24BDEFECA518}" presName="connectorText" presStyleLbl="sibTrans2D1" presStyleIdx="0" presStyleCnt="3"/>
      <dgm:spPr/>
      <dgm:t>
        <a:bodyPr/>
        <a:lstStyle/>
        <a:p>
          <a:endParaRPr lang="es-ES"/>
        </a:p>
      </dgm:t>
    </dgm:pt>
    <dgm:pt modelId="{1B5891AB-8BE6-43BE-81CC-4EFB8E6033A4}" type="pres">
      <dgm:prSet presAssocID="{76FA42FB-7EF7-4DBD-90EF-68EB886DBDAE}" presName="node" presStyleLbl="node1" presStyleIdx="1" presStyleCnt="4" custScaleX="55054" custLinFactNeighborX="-3699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20BE2AE-4FB9-4172-BB30-068699CDDB4B}" type="pres">
      <dgm:prSet presAssocID="{74EBCB99-B732-4DE3-BBBF-5157BA143814}" presName="sibTrans" presStyleLbl="sibTrans2D1" presStyleIdx="1" presStyleCnt="3"/>
      <dgm:spPr/>
      <dgm:t>
        <a:bodyPr/>
        <a:lstStyle/>
        <a:p>
          <a:endParaRPr lang="es-ES"/>
        </a:p>
      </dgm:t>
    </dgm:pt>
    <dgm:pt modelId="{3D6DF34A-038D-46AE-B282-06A79B3F426A}" type="pres">
      <dgm:prSet presAssocID="{74EBCB99-B732-4DE3-BBBF-5157BA143814}" presName="connectorText" presStyleLbl="sibTrans2D1" presStyleIdx="1" presStyleCnt="3"/>
      <dgm:spPr/>
      <dgm:t>
        <a:bodyPr/>
        <a:lstStyle/>
        <a:p>
          <a:endParaRPr lang="es-ES"/>
        </a:p>
      </dgm:t>
    </dgm:pt>
    <dgm:pt modelId="{66B7CEC8-17D8-4D3E-A9D5-B67D22CC4EE2}" type="pres">
      <dgm:prSet presAssocID="{EEFB6BA0-CF57-41E5-BE5C-EAE9B99DC40B}" presName="node" presStyleLbl="node1" presStyleIdx="2" presStyleCnt="4" custLinFactNeighborX="-2794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9B490E0-64B8-4CE8-A214-C89AD4605807}" type="pres">
      <dgm:prSet presAssocID="{8E667E6D-7E13-4641-8623-9E58FEF241AF}" presName="sibTrans" presStyleLbl="sibTrans2D1" presStyleIdx="2" presStyleCnt="3" custScaleX="157663" custLinFactNeighborX="9243"/>
      <dgm:spPr/>
      <dgm:t>
        <a:bodyPr/>
        <a:lstStyle/>
        <a:p>
          <a:endParaRPr lang="es-ES"/>
        </a:p>
      </dgm:t>
    </dgm:pt>
    <dgm:pt modelId="{D7B4B014-B60A-42E0-999A-EA0BA91B2F0F}" type="pres">
      <dgm:prSet presAssocID="{8E667E6D-7E13-4641-8623-9E58FEF241AF}" presName="connectorText" presStyleLbl="sibTrans2D1" presStyleIdx="2" presStyleCnt="3"/>
      <dgm:spPr/>
      <dgm:t>
        <a:bodyPr/>
        <a:lstStyle/>
        <a:p>
          <a:endParaRPr lang="es-ES"/>
        </a:p>
      </dgm:t>
    </dgm:pt>
    <dgm:pt modelId="{FFBFBA82-55AD-4AFA-A0D9-264078C12369}" type="pres">
      <dgm:prSet presAssocID="{FFB30BC7-18F4-4D26-8CBC-FB75329D976D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C547A1CF-8DE6-4D13-8CAE-8BBDA250071A}" type="presOf" srcId="{74EBCB99-B732-4DE3-BBBF-5157BA143814}" destId="{3D6DF34A-038D-46AE-B282-06A79B3F426A}" srcOrd="1" destOrd="0" presId="urn:microsoft.com/office/officeart/2005/8/layout/process1"/>
    <dgm:cxn modelId="{955A2B92-A470-49BA-AB23-372EFAD277EC}" type="presOf" srcId="{8E667E6D-7E13-4641-8623-9E58FEF241AF}" destId="{D7B4B014-B60A-42E0-999A-EA0BA91B2F0F}" srcOrd="1" destOrd="0" presId="urn:microsoft.com/office/officeart/2005/8/layout/process1"/>
    <dgm:cxn modelId="{DE730B5E-EF76-4E8B-B103-D2496255F769}" type="presOf" srcId="{8E667E6D-7E13-4641-8623-9E58FEF241AF}" destId="{09B490E0-64B8-4CE8-A214-C89AD4605807}" srcOrd="0" destOrd="0" presId="urn:microsoft.com/office/officeart/2005/8/layout/process1"/>
    <dgm:cxn modelId="{7CE7A277-25FE-43CB-AAAA-EBAB8F38631B}" srcId="{AD3E6415-271B-4791-AEA8-8D21418E0007}" destId="{EEFB6BA0-CF57-41E5-BE5C-EAE9B99DC40B}" srcOrd="2" destOrd="0" parTransId="{D370A73D-9AF5-408D-85A1-12721262FD31}" sibTransId="{8E667E6D-7E13-4641-8623-9E58FEF241AF}"/>
    <dgm:cxn modelId="{CC0CDDA7-06A6-4819-A171-C415DB219F89}" type="presOf" srcId="{EEFB6BA0-CF57-41E5-BE5C-EAE9B99DC40B}" destId="{66B7CEC8-17D8-4D3E-A9D5-B67D22CC4EE2}" srcOrd="0" destOrd="0" presId="urn:microsoft.com/office/officeart/2005/8/layout/process1"/>
    <dgm:cxn modelId="{31155F1B-48D0-4BDF-8FA7-ABA692C2608D}" type="presOf" srcId="{EBB3F6A8-001F-4350-B370-9A122A3B1CBE}" destId="{13F48472-0262-4E36-9BFC-4B7BE236A0EB}" srcOrd="0" destOrd="0" presId="urn:microsoft.com/office/officeart/2005/8/layout/process1"/>
    <dgm:cxn modelId="{A6344D5D-CDF0-4A99-9A24-40BC4EF866AE}" srcId="{AD3E6415-271B-4791-AEA8-8D21418E0007}" destId="{FFB30BC7-18F4-4D26-8CBC-FB75329D976D}" srcOrd="3" destOrd="0" parTransId="{8B80B0B8-4F1F-4ECA-8A9B-65E1C2507B4D}" sibTransId="{95D22F61-A5A6-4733-B295-ED34F345F0EE}"/>
    <dgm:cxn modelId="{6AFB6A59-0479-4101-B9ED-76FB1482D734}" srcId="{AD3E6415-271B-4791-AEA8-8D21418E0007}" destId="{EBB3F6A8-001F-4350-B370-9A122A3B1CBE}" srcOrd="0" destOrd="0" parTransId="{A3F06361-2E2A-4DAB-A598-D2C625D939CF}" sibTransId="{BC6C0D29-A140-4048-AB8F-24BDEFECA518}"/>
    <dgm:cxn modelId="{C8E74E8B-A4F4-4086-8613-DD1DF56A5AF9}" type="presOf" srcId="{BC6C0D29-A140-4048-AB8F-24BDEFECA518}" destId="{7A9E9E3E-0F75-4E14-A6F2-87B9CA330C8D}" srcOrd="1" destOrd="0" presId="urn:microsoft.com/office/officeart/2005/8/layout/process1"/>
    <dgm:cxn modelId="{DDD15DD4-211B-41FD-B218-79CFCF0BD7A0}" type="presOf" srcId="{76FA42FB-7EF7-4DBD-90EF-68EB886DBDAE}" destId="{1B5891AB-8BE6-43BE-81CC-4EFB8E6033A4}" srcOrd="0" destOrd="0" presId="urn:microsoft.com/office/officeart/2005/8/layout/process1"/>
    <dgm:cxn modelId="{47D8A68E-C6DE-496E-8EE7-1F71F7A31363}" srcId="{AD3E6415-271B-4791-AEA8-8D21418E0007}" destId="{76FA42FB-7EF7-4DBD-90EF-68EB886DBDAE}" srcOrd="1" destOrd="0" parTransId="{FFE4618B-E01C-4276-A879-091602677059}" sibTransId="{74EBCB99-B732-4DE3-BBBF-5157BA143814}"/>
    <dgm:cxn modelId="{B727F2BA-5D3E-45DB-A8DD-B797CF53D77D}" type="presOf" srcId="{BC6C0D29-A140-4048-AB8F-24BDEFECA518}" destId="{9D347EDF-FFF0-4F14-9A48-39ACA5800039}" srcOrd="0" destOrd="0" presId="urn:microsoft.com/office/officeart/2005/8/layout/process1"/>
    <dgm:cxn modelId="{ED8AAF9A-8A8B-440C-B57C-7CD137A843E9}" type="presOf" srcId="{74EBCB99-B732-4DE3-BBBF-5157BA143814}" destId="{920BE2AE-4FB9-4172-BB30-068699CDDB4B}" srcOrd="0" destOrd="0" presId="urn:microsoft.com/office/officeart/2005/8/layout/process1"/>
    <dgm:cxn modelId="{489134C8-43A6-416F-BD0B-C81FBBB6631B}" type="presOf" srcId="{AD3E6415-271B-4791-AEA8-8D21418E0007}" destId="{1E4877A1-6A37-4078-8E30-399654417325}" srcOrd="0" destOrd="0" presId="urn:microsoft.com/office/officeart/2005/8/layout/process1"/>
    <dgm:cxn modelId="{95C8238F-8F23-4537-AC03-841539AAE376}" type="presOf" srcId="{FFB30BC7-18F4-4D26-8CBC-FB75329D976D}" destId="{FFBFBA82-55AD-4AFA-A0D9-264078C12369}" srcOrd="0" destOrd="0" presId="urn:microsoft.com/office/officeart/2005/8/layout/process1"/>
    <dgm:cxn modelId="{764221E1-6ACA-4268-9757-B5BAEAA8902A}" type="presParOf" srcId="{1E4877A1-6A37-4078-8E30-399654417325}" destId="{13F48472-0262-4E36-9BFC-4B7BE236A0EB}" srcOrd="0" destOrd="0" presId="urn:microsoft.com/office/officeart/2005/8/layout/process1"/>
    <dgm:cxn modelId="{8D51E03D-646D-4040-9C30-6670F4257D5F}" type="presParOf" srcId="{1E4877A1-6A37-4078-8E30-399654417325}" destId="{9D347EDF-FFF0-4F14-9A48-39ACA5800039}" srcOrd="1" destOrd="0" presId="urn:microsoft.com/office/officeart/2005/8/layout/process1"/>
    <dgm:cxn modelId="{D7ED2E11-2C42-4211-AB5E-FF92A0E5095B}" type="presParOf" srcId="{9D347EDF-FFF0-4F14-9A48-39ACA5800039}" destId="{7A9E9E3E-0F75-4E14-A6F2-87B9CA330C8D}" srcOrd="0" destOrd="0" presId="urn:microsoft.com/office/officeart/2005/8/layout/process1"/>
    <dgm:cxn modelId="{40E5D77F-07FF-4DF6-8304-D70AE0984D38}" type="presParOf" srcId="{1E4877A1-6A37-4078-8E30-399654417325}" destId="{1B5891AB-8BE6-43BE-81CC-4EFB8E6033A4}" srcOrd="2" destOrd="0" presId="urn:microsoft.com/office/officeart/2005/8/layout/process1"/>
    <dgm:cxn modelId="{57D4A3A8-5AAF-4240-B105-55A15F15C213}" type="presParOf" srcId="{1E4877A1-6A37-4078-8E30-399654417325}" destId="{920BE2AE-4FB9-4172-BB30-068699CDDB4B}" srcOrd="3" destOrd="0" presId="urn:microsoft.com/office/officeart/2005/8/layout/process1"/>
    <dgm:cxn modelId="{2EA69B1B-B728-48F0-83B7-AD6B196A5719}" type="presParOf" srcId="{920BE2AE-4FB9-4172-BB30-068699CDDB4B}" destId="{3D6DF34A-038D-46AE-B282-06A79B3F426A}" srcOrd="0" destOrd="0" presId="urn:microsoft.com/office/officeart/2005/8/layout/process1"/>
    <dgm:cxn modelId="{26FB6C2A-42B5-420A-936D-1FC25FD4B7E6}" type="presParOf" srcId="{1E4877A1-6A37-4078-8E30-399654417325}" destId="{66B7CEC8-17D8-4D3E-A9D5-B67D22CC4EE2}" srcOrd="4" destOrd="0" presId="urn:microsoft.com/office/officeart/2005/8/layout/process1"/>
    <dgm:cxn modelId="{884AEBA0-5542-4DA4-B2CD-83B61BFB9B9B}" type="presParOf" srcId="{1E4877A1-6A37-4078-8E30-399654417325}" destId="{09B490E0-64B8-4CE8-A214-C89AD4605807}" srcOrd="5" destOrd="0" presId="urn:microsoft.com/office/officeart/2005/8/layout/process1"/>
    <dgm:cxn modelId="{EC348D12-3D85-4649-9FD6-BDF93EF1CD7F}" type="presParOf" srcId="{09B490E0-64B8-4CE8-A214-C89AD4605807}" destId="{D7B4B014-B60A-42E0-999A-EA0BA91B2F0F}" srcOrd="0" destOrd="0" presId="urn:microsoft.com/office/officeart/2005/8/layout/process1"/>
    <dgm:cxn modelId="{DE4E75D2-26DA-4327-A2FB-41E8649C29A9}" type="presParOf" srcId="{1E4877A1-6A37-4078-8E30-399654417325}" destId="{FFBFBA82-55AD-4AFA-A0D9-264078C12369}" srcOrd="6" destOrd="0" presId="urn:microsoft.com/office/officeart/2005/8/layout/process1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79B21D-7ABA-4A61-A473-7EABDD23F820}" type="doc">
      <dgm:prSet loTypeId="urn:microsoft.com/office/officeart/2005/8/layout/arrow2" loCatId="process" qsTypeId="urn:microsoft.com/office/officeart/2005/8/quickstyle/simple1" qsCatId="simple" csTypeId="urn:microsoft.com/office/officeart/2005/8/colors/accent3_4" csCatId="accent3" phldr="1"/>
      <dgm:spPr/>
    </dgm:pt>
    <dgm:pt modelId="{CF8AA5EB-CE56-41A1-A2A6-522797F301BA}">
      <dgm:prSet phldrT="[Texto]" custT="1"/>
      <dgm:spPr/>
      <dgm:t>
        <a:bodyPr/>
        <a:lstStyle/>
        <a:p>
          <a:r>
            <a:rPr lang="es-EC" sz="1200" dirty="0" smtClean="0"/>
            <a:t>Certidumbre para la demanda futura: aumenta la INVERSIÓN</a:t>
          </a:r>
          <a:endParaRPr lang="es-EC" sz="1200" dirty="0"/>
        </a:p>
      </dgm:t>
    </dgm:pt>
    <dgm:pt modelId="{B5F6D336-18FC-4738-B4B7-4757F0B13773}" type="parTrans" cxnId="{0BCA94AC-2656-4B93-B9A4-642A16CA5970}">
      <dgm:prSet/>
      <dgm:spPr/>
      <dgm:t>
        <a:bodyPr/>
        <a:lstStyle/>
        <a:p>
          <a:endParaRPr lang="es-EC" sz="2000"/>
        </a:p>
      </dgm:t>
    </dgm:pt>
    <dgm:pt modelId="{0E5468A9-BA7B-439B-A196-52FF8F6D67CD}" type="sibTrans" cxnId="{0BCA94AC-2656-4B93-B9A4-642A16CA5970}">
      <dgm:prSet/>
      <dgm:spPr/>
      <dgm:t>
        <a:bodyPr/>
        <a:lstStyle/>
        <a:p>
          <a:endParaRPr lang="es-EC" sz="2000"/>
        </a:p>
      </dgm:t>
    </dgm:pt>
    <dgm:pt modelId="{B96848F9-94C5-4D33-9F95-F45CBA5C31E7}">
      <dgm:prSet phldrT="[Texto]" custT="1"/>
      <dgm:spPr/>
      <dgm:t>
        <a:bodyPr/>
        <a:lstStyle/>
        <a:p>
          <a:pPr algn="l"/>
          <a:r>
            <a:rPr lang="es-EC" sz="1200" dirty="0" smtClean="0"/>
            <a:t>Incentivos para la programación de la industria ecuatoriana: decisiones a largo plazo, promueve la INNOVACIÓN</a:t>
          </a:r>
        </a:p>
      </dgm:t>
    </dgm:pt>
    <dgm:pt modelId="{8EAB7B51-82F2-4E89-AC95-268C0B7A11F7}" type="parTrans" cxnId="{BA6FBF79-26B8-4EE8-88F3-15054423D935}">
      <dgm:prSet/>
      <dgm:spPr/>
      <dgm:t>
        <a:bodyPr/>
        <a:lstStyle/>
        <a:p>
          <a:endParaRPr lang="es-EC" sz="2000"/>
        </a:p>
      </dgm:t>
    </dgm:pt>
    <dgm:pt modelId="{49284E06-7C42-40CB-9324-3D6F9CB98B6F}" type="sibTrans" cxnId="{BA6FBF79-26B8-4EE8-88F3-15054423D935}">
      <dgm:prSet/>
      <dgm:spPr/>
      <dgm:t>
        <a:bodyPr/>
        <a:lstStyle/>
        <a:p>
          <a:endParaRPr lang="es-EC" sz="2000"/>
        </a:p>
      </dgm:t>
    </dgm:pt>
    <dgm:pt modelId="{50CE514B-391B-4D78-93CE-3E272E615717}">
      <dgm:prSet phldrT="[Texto]" custT="1"/>
      <dgm:spPr/>
      <dgm:t>
        <a:bodyPr/>
        <a:lstStyle/>
        <a:p>
          <a:pPr algn="l"/>
          <a:r>
            <a:rPr lang="es-EC" sz="1200" dirty="0" smtClean="0"/>
            <a:t>Incentivos para incrementar el Valor Agregado Ecuatoriano, promueve los encadenamientos productivos, aumenta EMPLEO </a:t>
          </a:r>
        </a:p>
      </dgm:t>
    </dgm:pt>
    <dgm:pt modelId="{4536A134-EB6C-4CE0-8D80-5D8130EBB66E}" type="parTrans" cxnId="{B7ED8EC5-20E4-43C4-9DF1-4E067CB03D9E}">
      <dgm:prSet/>
      <dgm:spPr/>
      <dgm:t>
        <a:bodyPr/>
        <a:lstStyle/>
        <a:p>
          <a:endParaRPr lang="es-EC" sz="2000"/>
        </a:p>
      </dgm:t>
    </dgm:pt>
    <dgm:pt modelId="{5E73B63A-0EC9-49AD-A339-331C04518A42}" type="sibTrans" cxnId="{B7ED8EC5-20E4-43C4-9DF1-4E067CB03D9E}">
      <dgm:prSet/>
      <dgm:spPr/>
      <dgm:t>
        <a:bodyPr/>
        <a:lstStyle/>
        <a:p>
          <a:endParaRPr lang="es-EC" sz="2000"/>
        </a:p>
      </dgm:t>
    </dgm:pt>
    <dgm:pt modelId="{50A6CE33-AA22-4351-85A8-5BF353E428FE}">
      <dgm:prSet phldrT="[Texto]" custT="1"/>
      <dgm:spPr/>
      <dgm:t>
        <a:bodyPr/>
        <a:lstStyle/>
        <a:p>
          <a:pPr algn="ctr"/>
          <a:r>
            <a:rPr lang="es-EC" sz="1400" dirty="0" smtClean="0"/>
            <a:t>Transformación de la MATRIZ PRODUCTIVA</a:t>
          </a:r>
        </a:p>
      </dgm:t>
    </dgm:pt>
    <dgm:pt modelId="{A8275C3C-A46A-4C64-A847-B737CC06CD75}" type="parTrans" cxnId="{B0CBF3FB-2000-44B9-8D62-17593961F60D}">
      <dgm:prSet/>
      <dgm:spPr/>
      <dgm:t>
        <a:bodyPr/>
        <a:lstStyle/>
        <a:p>
          <a:endParaRPr lang="es-EC" sz="2000"/>
        </a:p>
      </dgm:t>
    </dgm:pt>
    <dgm:pt modelId="{BD56531D-49E9-4E13-8393-9C579BF916A6}" type="sibTrans" cxnId="{B0CBF3FB-2000-44B9-8D62-17593961F60D}">
      <dgm:prSet/>
      <dgm:spPr/>
      <dgm:t>
        <a:bodyPr/>
        <a:lstStyle/>
        <a:p>
          <a:endParaRPr lang="es-EC" sz="2000"/>
        </a:p>
      </dgm:t>
    </dgm:pt>
    <dgm:pt modelId="{5D034255-8A5D-4657-BA60-A7B536264C7F}">
      <dgm:prSet phldrT="[Texto]" custT="1"/>
      <dgm:spPr/>
      <dgm:t>
        <a:bodyPr/>
        <a:lstStyle/>
        <a:p>
          <a:pPr algn="l"/>
          <a:r>
            <a:rPr lang="es-EC" sz="1200" dirty="0" smtClean="0"/>
            <a:t>Necesidad de talento humano de calidad, mejora CONDICIONES LABORALES y CAPACITACIÓN</a:t>
          </a:r>
        </a:p>
      </dgm:t>
    </dgm:pt>
    <dgm:pt modelId="{B2BF1225-2BD7-498D-8311-69794836E8DD}" type="parTrans" cxnId="{43FE62DD-196A-4F34-AD6D-3887F720A7F1}">
      <dgm:prSet/>
      <dgm:spPr/>
      <dgm:t>
        <a:bodyPr/>
        <a:lstStyle/>
        <a:p>
          <a:endParaRPr lang="es-EC" sz="2000"/>
        </a:p>
      </dgm:t>
    </dgm:pt>
    <dgm:pt modelId="{15E6F0FF-A567-478F-8153-3068472BB3B5}" type="sibTrans" cxnId="{43FE62DD-196A-4F34-AD6D-3887F720A7F1}">
      <dgm:prSet/>
      <dgm:spPr/>
      <dgm:t>
        <a:bodyPr/>
        <a:lstStyle/>
        <a:p>
          <a:endParaRPr lang="es-EC" sz="2000"/>
        </a:p>
      </dgm:t>
    </dgm:pt>
    <dgm:pt modelId="{C4957D2D-AD7E-484A-B193-771C737AF321}" type="pres">
      <dgm:prSet presAssocID="{9E79B21D-7ABA-4A61-A473-7EABDD23F820}" presName="arrowDiagram" presStyleCnt="0">
        <dgm:presLayoutVars>
          <dgm:chMax val="5"/>
          <dgm:dir/>
          <dgm:resizeHandles val="exact"/>
        </dgm:presLayoutVars>
      </dgm:prSet>
      <dgm:spPr/>
    </dgm:pt>
    <dgm:pt modelId="{53D02ACB-1C93-48B5-ADC5-9A01A0FF4F56}" type="pres">
      <dgm:prSet presAssocID="{9E79B21D-7ABA-4A61-A473-7EABDD23F820}" presName="arrow" presStyleLbl="bgShp" presStyleIdx="0" presStyleCnt="1" custScaleX="117477"/>
      <dgm:spPr/>
      <dgm:t>
        <a:bodyPr/>
        <a:lstStyle/>
        <a:p>
          <a:endParaRPr lang="es-EC"/>
        </a:p>
      </dgm:t>
    </dgm:pt>
    <dgm:pt modelId="{BC356306-6E8F-41FF-8D95-44AB079E8970}" type="pres">
      <dgm:prSet presAssocID="{9E79B21D-7ABA-4A61-A473-7EABDD23F820}" presName="arrowDiagram5" presStyleCnt="0"/>
      <dgm:spPr/>
    </dgm:pt>
    <dgm:pt modelId="{B61812B3-148D-491C-9F85-272659ECA13D}" type="pres">
      <dgm:prSet presAssocID="{CF8AA5EB-CE56-41A1-A2A6-522797F301BA}" presName="bullet5a" presStyleLbl="node1" presStyleIdx="0" presStyleCnt="5" custLinFactY="-97429" custLinFactNeighborY="-100000"/>
      <dgm:spPr/>
    </dgm:pt>
    <dgm:pt modelId="{7723D18C-51F5-472A-8F6F-B3FB129A1274}" type="pres">
      <dgm:prSet presAssocID="{CF8AA5EB-CE56-41A1-A2A6-522797F301BA}" presName="textBox5a" presStyleLbl="revTx" presStyleIdx="0" presStyleCnt="5" custScaleX="114918" custLinFactNeighborX="0" custLinFactNeighborY="-2030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122599C7-3185-471F-9BFB-90EB4FA6A3DB}" type="pres">
      <dgm:prSet presAssocID="{B96848F9-94C5-4D33-9F95-F45CBA5C31E7}" presName="bullet5b" presStyleLbl="node1" presStyleIdx="1" presStyleCnt="5" custLinFactNeighborX="9634" custLinFactNeighborY="-53773"/>
      <dgm:spPr/>
    </dgm:pt>
    <dgm:pt modelId="{2E334AF6-05CF-4F5E-9FAD-1BE5BAA4BDC5}" type="pres">
      <dgm:prSet presAssocID="{B96848F9-94C5-4D33-9F95-F45CBA5C31E7}" presName="textBox5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E0624C7-36D5-42B9-B83F-131475AA55FB}" type="pres">
      <dgm:prSet presAssocID="{50CE514B-391B-4D78-93CE-3E272E615717}" presName="bullet5c" presStyleLbl="node1" presStyleIdx="2" presStyleCnt="5"/>
      <dgm:spPr/>
    </dgm:pt>
    <dgm:pt modelId="{5130C601-05BE-4A8E-8793-483CBA7AB0E5}" type="pres">
      <dgm:prSet presAssocID="{50CE514B-391B-4D78-93CE-3E272E615717}" presName="textBox5c" presStyleLbl="revTx" presStyleIdx="2" presStyleCnt="5" custScaleX="112121" custScaleY="77042" custLinFactNeighborX="-5191" custLinFactNeighborY="-3780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68C7C8B0-9333-4ADF-81A2-264412FEFD6C}" type="pres">
      <dgm:prSet presAssocID="{5D034255-8A5D-4657-BA60-A7B536264C7F}" presName="bullet5d" presStyleLbl="node1" presStyleIdx="3" presStyleCnt="5"/>
      <dgm:spPr/>
    </dgm:pt>
    <dgm:pt modelId="{EFCB9F97-58FC-4208-959E-F29753559D32}" type="pres">
      <dgm:prSet presAssocID="{5D034255-8A5D-4657-BA60-A7B536264C7F}" presName="textBox5d" presStyleLbl="revTx" presStyleIdx="3" presStyleCnt="5" custScaleY="82023" custLinFactNeighborX="-5010" custLinFactNeighborY="-279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A7E51FD7-8B42-4297-BC60-14630079639F}" type="pres">
      <dgm:prSet presAssocID="{50A6CE33-AA22-4351-85A8-5BF353E428FE}" presName="bullet5e" presStyleLbl="node1" presStyleIdx="4" presStyleCnt="5"/>
      <dgm:spPr/>
    </dgm:pt>
    <dgm:pt modelId="{7A1EC238-7906-45E8-A8AF-A203171CEAE0}" type="pres">
      <dgm:prSet presAssocID="{50A6CE33-AA22-4351-85A8-5BF353E428FE}" presName="textBox5e" presStyleLbl="revTx" presStyleIdx="4" presStyleCnt="5" custScaleX="122242" custScaleY="86043" custLinFactNeighborX="-11435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FCC37B73-11B9-4535-8E95-DDDF5D1745ED}" type="presOf" srcId="{B96848F9-94C5-4D33-9F95-F45CBA5C31E7}" destId="{2E334AF6-05CF-4F5E-9FAD-1BE5BAA4BDC5}" srcOrd="0" destOrd="0" presId="urn:microsoft.com/office/officeart/2005/8/layout/arrow2"/>
    <dgm:cxn modelId="{06737A1C-1701-4F52-BBD5-6530E2917089}" type="presOf" srcId="{50A6CE33-AA22-4351-85A8-5BF353E428FE}" destId="{7A1EC238-7906-45E8-A8AF-A203171CEAE0}" srcOrd="0" destOrd="0" presId="urn:microsoft.com/office/officeart/2005/8/layout/arrow2"/>
    <dgm:cxn modelId="{60F14604-0529-44AC-A9F1-7C893C5F7DD9}" type="presOf" srcId="{5D034255-8A5D-4657-BA60-A7B536264C7F}" destId="{EFCB9F97-58FC-4208-959E-F29753559D32}" srcOrd="0" destOrd="0" presId="urn:microsoft.com/office/officeart/2005/8/layout/arrow2"/>
    <dgm:cxn modelId="{43FE62DD-196A-4F34-AD6D-3887F720A7F1}" srcId="{9E79B21D-7ABA-4A61-A473-7EABDD23F820}" destId="{5D034255-8A5D-4657-BA60-A7B536264C7F}" srcOrd="3" destOrd="0" parTransId="{B2BF1225-2BD7-498D-8311-69794836E8DD}" sibTransId="{15E6F0FF-A567-478F-8153-3068472BB3B5}"/>
    <dgm:cxn modelId="{5AF3E7DD-8809-4627-A5C6-2B7AE3395917}" type="presOf" srcId="{9E79B21D-7ABA-4A61-A473-7EABDD23F820}" destId="{C4957D2D-AD7E-484A-B193-771C737AF321}" srcOrd="0" destOrd="0" presId="urn:microsoft.com/office/officeart/2005/8/layout/arrow2"/>
    <dgm:cxn modelId="{15630100-8612-4C77-A566-D8E87A525358}" type="presOf" srcId="{50CE514B-391B-4D78-93CE-3E272E615717}" destId="{5130C601-05BE-4A8E-8793-483CBA7AB0E5}" srcOrd="0" destOrd="0" presId="urn:microsoft.com/office/officeart/2005/8/layout/arrow2"/>
    <dgm:cxn modelId="{B7ED8EC5-20E4-43C4-9DF1-4E067CB03D9E}" srcId="{9E79B21D-7ABA-4A61-A473-7EABDD23F820}" destId="{50CE514B-391B-4D78-93CE-3E272E615717}" srcOrd="2" destOrd="0" parTransId="{4536A134-EB6C-4CE0-8D80-5D8130EBB66E}" sibTransId="{5E73B63A-0EC9-49AD-A339-331C04518A42}"/>
    <dgm:cxn modelId="{B0CBF3FB-2000-44B9-8D62-17593961F60D}" srcId="{9E79B21D-7ABA-4A61-A473-7EABDD23F820}" destId="{50A6CE33-AA22-4351-85A8-5BF353E428FE}" srcOrd="4" destOrd="0" parTransId="{A8275C3C-A46A-4C64-A847-B737CC06CD75}" sibTransId="{BD56531D-49E9-4E13-8393-9C579BF916A6}"/>
    <dgm:cxn modelId="{0BCA94AC-2656-4B93-B9A4-642A16CA5970}" srcId="{9E79B21D-7ABA-4A61-A473-7EABDD23F820}" destId="{CF8AA5EB-CE56-41A1-A2A6-522797F301BA}" srcOrd="0" destOrd="0" parTransId="{B5F6D336-18FC-4738-B4B7-4757F0B13773}" sibTransId="{0E5468A9-BA7B-439B-A196-52FF8F6D67CD}"/>
    <dgm:cxn modelId="{E554EA69-4115-425B-9F81-5B03C17A9DB8}" type="presOf" srcId="{CF8AA5EB-CE56-41A1-A2A6-522797F301BA}" destId="{7723D18C-51F5-472A-8F6F-B3FB129A1274}" srcOrd="0" destOrd="0" presId="urn:microsoft.com/office/officeart/2005/8/layout/arrow2"/>
    <dgm:cxn modelId="{BA6FBF79-26B8-4EE8-88F3-15054423D935}" srcId="{9E79B21D-7ABA-4A61-A473-7EABDD23F820}" destId="{B96848F9-94C5-4D33-9F95-F45CBA5C31E7}" srcOrd="1" destOrd="0" parTransId="{8EAB7B51-82F2-4E89-AC95-268C0B7A11F7}" sibTransId="{49284E06-7C42-40CB-9324-3D6F9CB98B6F}"/>
    <dgm:cxn modelId="{7ECCC699-9539-4801-8A4A-E6D0908DE60E}" type="presParOf" srcId="{C4957D2D-AD7E-484A-B193-771C737AF321}" destId="{53D02ACB-1C93-48B5-ADC5-9A01A0FF4F56}" srcOrd="0" destOrd="0" presId="urn:microsoft.com/office/officeart/2005/8/layout/arrow2"/>
    <dgm:cxn modelId="{323A8F0A-C016-43CA-9047-B005EB197135}" type="presParOf" srcId="{C4957D2D-AD7E-484A-B193-771C737AF321}" destId="{BC356306-6E8F-41FF-8D95-44AB079E8970}" srcOrd="1" destOrd="0" presId="urn:microsoft.com/office/officeart/2005/8/layout/arrow2"/>
    <dgm:cxn modelId="{6284B82B-E0B5-407C-9704-053CE02D927F}" type="presParOf" srcId="{BC356306-6E8F-41FF-8D95-44AB079E8970}" destId="{B61812B3-148D-491C-9F85-272659ECA13D}" srcOrd="0" destOrd="0" presId="urn:microsoft.com/office/officeart/2005/8/layout/arrow2"/>
    <dgm:cxn modelId="{CBFC6394-3692-42BD-92C0-758F6D560352}" type="presParOf" srcId="{BC356306-6E8F-41FF-8D95-44AB079E8970}" destId="{7723D18C-51F5-472A-8F6F-B3FB129A1274}" srcOrd="1" destOrd="0" presId="urn:microsoft.com/office/officeart/2005/8/layout/arrow2"/>
    <dgm:cxn modelId="{BEF922F3-E2DA-4332-9087-5B54CA30FB2B}" type="presParOf" srcId="{BC356306-6E8F-41FF-8D95-44AB079E8970}" destId="{122599C7-3185-471F-9BFB-90EB4FA6A3DB}" srcOrd="2" destOrd="0" presId="urn:microsoft.com/office/officeart/2005/8/layout/arrow2"/>
    <dgm:cxn modelId="{C3FD1293-29E2-4126-AD01-033E3B3B66D7}" type="presParOf" srcId="{BC356306-6E8F-41FF-8D95-44AB079E8970}" destId="{2E334AF6-05CF-4F5E-9FAD-1BE5BAA4BDC5}" srcOrd="3" destOrd="0" presId="urn:microsoft.com/office/officeart/2005/8/layout/arrow2"/>
    <dgm:cxn modelId="{9F537917-9870-41C6-80E7-E2DF1FC925B2}" type="presParOf" srcId="{BC356306-6E8F-41FF-8D95-44AB079E8970}" destId="{2E0624C7-36D5-42B9-B83F-131475AA55FB}" srcOrd="4" destOrd="0" presId="urn:microsoft.com/office/officeart/2005/8/layout/arrow2"/>
    <dgm:cxn modelId="{D5C421A4-F1C2-42C5-9512-1E30542BA14F}" type="presParOf" srcId="{BC356306-6E8F-41FF-8D95-44AB079E8970}" destId="{5130C601-05BE-4A8E-8793-483CBA7AB0E5}" srcOrd="5" destOrd="0" presId="urn:microsoft.com/office/officeart/2005/8/layout/arrow2"/>
    <dgm:cxn modelId="{7D13B6B8-3EF5-4C1C-9377-CC51A014A4E7}" type="presParOf" srcId="{BC356306-6E8F-41FF-8D95-44AB079E8970}" destId="{68C7C8B0-9333-4ADF-81A2-264412FEFD6C}" srcOrd="6" destOrd="0" presId="urn:microsoft.com/office/officeart/2005/8/layout/arrow2"/>
    <dgm:cxn modelId="{960CAADC-C517-4FA7-BA43-A585CAAF3041}" type="presParOf" srcId="{BC356306-6E8F-41FF-8D95-44AB079E8970}" destId="{EFCB9F97-58FC-4208-959E-F29753559D32}" srcOrd="7" destOrd="0" presId="urn:microsoft.com/office/officeart/2005/8/layout/arrow2"/>
    <dgm:cxn modelId="{66F38944-ECCD-4329-9EF7-C035DE0524A4}" type="presParOf" srcId="{BC356306-6E8F-41FF-8D95-44AB079E8970}" destId="{A7E51FD7-8B42-4297-BC60-14630079639F}" srcOrd="8" destOrd="0" presId="urn:microsoft.com/office/officeart/2005/8/layout/arrow2"/>
    <dgm:cxn modelId="{8F553B32-84B4-4303-B3C6-55522659ED78}" type="presParOf" srcId="{BC356306-6E8F-41FF-8D95-44AB079E8970}" destId="{7A1EC238-7906-45E8-A8AF-A203171CEAE0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3F48472-0262-4E36-9BFC-4B7BE236A0EB}">
      <dsp:nvSpPr>
        <dsp:cNvPr id="0" name=""/>
        <dsp:cNvSpPr/>
      </dsp:nvSpPr>
      <dsp:spPr>
        <a:xfrm>
          <a:off x="1819" y="0"/>
          <a:ext cx="980254" cy="5000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/>
            <a:t>Fuente</a:t>
          </a:r>
          <a:endParaRPr lang="es-ES" sz="1400" kern="1200" dirty="0"/>
        </a:p>
      </dsp:txBody>
      <dsp:txXfrm>
        <a:off x="1819" y="0"/>
        <a:ext cx="980254" cy="500066"/>
      </dsp:txXfrm>
    </dsp:sp>
    <dsp:sp modelId="{9D347EDF-FFF0-4F14-9A48-39ACA5800039}">
      <dsp:nvSpPr>
        <dsp:cNvPr id="0" name=""/>
        <dsp:cNvSpPr/>
      </dsp:nvSpPr>
      <dsp:spPr>
        <a:xfrm>
          <a:off x="1008710" y="15671"/>
          <a:ext cx="252454" cy="4687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100" kern="120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1008710" y="15671"/>
        <a:ext cx="252454" cy="468723"/>
      </dsp:txXfrm>
    </dsp:sp>
    <dsp:sp modelId="{1B5891AB-8BE6-43BE-81CC-4EFB8E6033A4}">
      <dsp:nvSpPr>
        <dsp:cNvPr id="0" name=""/>
        <dsp:cNvSpPr/>
      </dsp:nvSpPr>
      <dsp:spPr>
        <a:xfrm>
          <a:off x="1458403" y="0"/>
          <a:ext cx="1040527" cy="50006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/>
            <a:t>Proveedores</a:t>
          </a:r>
          <a:endParaRPr lang="es-ES" sz="1400" kern="1200" dirty="0"/>
        </a:p>
      </dsp:txBody>
      <dsp:txXfrm>
        <a:off x="1458403" y="0"/>
        <a:ext cx="1040527" cy="500066"/>
      </dsp:txXfrm>
    </dsp:sp>
    <dsp:sp modelId="{920BE2AE-4FB9-4172-BB30-068699CDDB4B}">
      <dsp:nvSpPr>
        <dsp:cNvPr id="0" name=""/>
        <dsp:cNvSpPr/>
      </dsp:nvSpPr>
      <dsp:spPr>
        <a:xfrm>
          <a:off x="2724347" y="15671"/>
          <a:ext cx="477884" cy="4687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100" kern="120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2724347" y="15671"/>
        <a:ext cx="477884" cy="468723"/>
      </dsp:txXfrm>
    </dsp:sp>
    <dsp:sp modelId="{66B7CEC8-17D8-4D3E-A9D5-B67D22CC4EE2}">
      <dsp:nvSpPr>
        <dsp:cNvPr id="0" name=""/>
        <dsp:cNvSpPr/>
      </dsp:nvSpPr>
      <dsp:spPr>
        <a:xfrm>
          <a:off x="3400599" y="0"/>
          <a:ext cx="1890012" cy="50006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/>
            <a:t>Uso de los recursos</a:t>
          </a:r>
          <a:endParaRPr lang="es-ES" sz="1400" kern="1200" dirty="0"/>
        </a:p>
      </dsp:txBody>
      <dsp:txXfrm>
        <a:off x="3400599" y="0"/>
        <a:ext cx="1890012" cy="500066"/>
      </dsp:txXfrm>
    </dsp:sp>
    <dsp:sp modelId="{09B490E0-64B8-4CE8-A214-C89AD4605807}">
      <dsp:nvSpPr>
        <dsp:cNvPr id="0" name=""/>
        <dsp:cNvSpPr/>
      </dsp:nvSpPr>
      <dsp:spPr>
        <a:xfrm>
          <a:off x="5420715" y="15671"/>
          <a:ext cx="743711" cy="4687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100" kern="120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5420715" y="15671"/>
        <a:ext cx="743711" cy="468723"/>
      </dsp:txXfrm>
    </dsp:sp>
    <dsp:sp modelId="{FFBFBA82-55AD-4AFA-A0D9-264078C12369}">
      <dsp:nvSpPr>
        <dsp:cNvPr id="0" name=""/>
        <dsp:cNvSpPr/>
      </dsp:nvSpPr>
      <dsp:spPr>
        <a:xfrm>
          <a:off x="6180629" y="0"/>
          <a:ext cx="1890012" cy="5000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/>
            <a:t>Conclusión</a:t>
          </a:r>
          <a:endParaRPr lang="es-ES" sz="1400" kern="1200" dirty="0"/>
        </a:p>
      </dsp:txBody>
      <dsp:txXfrm>
        <a:off x="6180629" y="0"/>
        <a:ext cx="1890012" cy="50006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D02ACB-1C93-48B5-ADC5-9A01A0FF4F56}">
      <dsp:nvSpPr>
        <dsp:cNvPr id="0" name=""/>
        <dsp:cNvSpPr/>
      </dsp:nvSpPr>
      <dsp:spPr>
        <a:xfrm>
          <a:off x="1223154" y="0"/>
          <a:ext cx="7232081" cy="3847604"/>
        </a:xfrm>
        <a:prstGeom prst="swooshArrow">
          <a:avLst>
            <a:gd name="adj1" fmla="val 25000"/>
            <a:gd name="adj2" fmla="val 25000"/>
          </a:avLst>
        </a:prstGeom>
        <a:solidFill>
          <a:schemeClr val="accent3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1812B3-148D-491C-9F85-272659ECA13D}">
      <dsp:nvSpPr>
        <dsp:cNvPr id="0" name=""/>
        <dsp:cNvSpPr/>
      </dsp:nvSpPr>
      <dsp:spPr>
        <a:xfrm>
          <a:off x="2367494" y="2581535"/>
          <a:ext cx="141591" cy="141591"/>
        </a:xfrm>
        <a:prstGeom prst="ellipse">
          <a:avLst/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23D18C-51F5-472A-8F6F-B3FB129A1274}">
      <dsp:nvSpPr>
        <dsp:cNvPr id="0" name=""/>
        <dsp:cNvSpPr/>
      </dsp:nvSpPr>
      <dsp:spPr>
        <a:xfrm>
          <a:off x="2378136" y="2745926"/>
          <a:ext cx="926765" cy="9157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5027" tIns="0" rIns="0" bIns="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200" kern="1200" dirty="0" smtClean="0"/>
            <a:t>Certidumbre para la demanda futura: aumenta la INVERSIÓN</a:t>
          </a:r>
          <a:endParaRPr lang="es-EC" sz="1200" kern="1200" dirty="0"/>
        </a:p>
      </dsp:txBody>
      <dsp:txXfrm>
        <a:off x="2378136" y="2745926"/>
        <a:ext cx="926765" cy="915729"/>
      </dsp:txXfrm>
    </dsp:sp>
    <dsp:sp modelId="{122599C7-3185-471F-9BFB-90EB4FA6A3DB}">
      <dsp:nvSpPr>
        <dsp:cNvPr id="0" name=""/>
        <dsp:cNvSpPr/>
      </dsp:nvSpPr>
      <dsp:spPr>
        <a:xfrm>
          <a:off x="3155288" y="2005474"/>
          <a:ext cx="221622" cy="221622"/>
        </a:xfrm>
        <a:prstGeom prst="ellipse">
          <a:avLst/>
        </a:prstGeom>
        <a:solidFill>
          <a:schemeClr val="accent3">
            <a:shade val="50000"/>
            <a:hueOff val="107022"/>
            <a:satOff val="-1708"/>
            <a:lumOff val="164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334AF6-05CF-4F5E-9FAD-1BE5BAA4BDC5}">
      <dsp:nvSpPr>
        <dsp:cNvPr id="0" name=""/>
        <dsp:cNvSpPr/>
      </dsp:nvSpPr>
      <dsp:spPr>
        <a:xfrm>
          <a:off x="3244747" y="2235458"/>
          <a:ext cx="1021923" cy="16121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433" tIns="0" rIns="0" bIns="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200" kern="1200" dirty="0" smtClean="0"/>
            <a:t>Incentivos para la programación de la industria ecuatoriana: decisiones a largo plazo, promueve la INNOVACIÓN</a:t>
          </a:r>
        </a:p>
      </dsp:txBody>
      <dsp:txXfrm>
        <a:off x="3244747" y="2235458"/>
        <a:ext cx="1021923" cy="1612146"/>
      </dsp:txXfrm>
    </dsp:sp>
    <dsp:sp modelId="{2E0624C7-36D5-42B9-B83F-131475AA55FB}">
      <dsp:nvSpPr>
        <dsp:cNvPr id="0" name=""/>
        <dsp:cNvSpPr/>
      </dsp:nvSpPr>
      <dsp:spPr>
        <a:xfrm>
          <a:off x="4118923" y="1537502"/>
          <a:ext cx="295496" cy="295496"/>
        </a:xfrm>
        <a:prstGeom prst="ellipse">
          <a:avLst/>
        </a:prstGeom>
        <a:solidFill>
          <a:schemeClr val="accent3">
            <a:shade val="50000"/>
            <a:hueOff val="214044"/>
            <a:satOff val="-3415"/>
            <a:lumOff val="328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30C601-05BE-4A8E-8793-483CBA7AB0E5}">
      <dsp:nvSpPr>
        <dsp:cNvPr id="0" name=""/>
        <dsp:cNvSpPr/>
      </dsp:nvSpPr>
      <dsp:spPr>
        <a:xfrm>
          <a:off x="4132988" y="1851730"/>
          <a:ext cx="1332154" cy="1665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577" tIns="0" rIns="0" bIns="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200" kern="1200" dirty="0" smtClean="0"/>
            <a:t>Incentivos para incrementar el Valor Agregado Ecuatoriano, promueve los encadenamientos productivos, aumenta EMPLEO </a:t>
          </a:r>
        </a:p>
      </dsp:txBody>
      <dsp:txXfrm>
        <a:off x="4132988" y="1851730"/>
        <a:ext cx="1332154" cy="1665920"/>
      </dsp:txXfrm>
    </dsp:sp>
    <dsp:sp modelId="{68C7C8B0-9333-4ADF-81A2-264412FEFD6C}">
      <dsp:nvSpPr>
        <dsp:cNvPr id="0" name=""/>
        <dsp:cNvSpPr/>
      </dsp:nvSpPr>
      <dsp:spPr>
        <a:xfrm>
          <a:off x="5263971" y="1078868"/>
          <a:ext cx="381682" cy="381682"/>
        </a:xfrm>
        <a:prstGeom prst="ellipse">
          <a:avLst/>
        </a:prstGeom>
        <a:solidFill>
          <a:schemeClr val="accent3">
            <a:shade val="50000"/>
            <a:hueOff val="214044"/>
            <a:satOff val="-3415"/>
            <a:lumOff val="328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CB9F97-58FC-4208-959E-F29753559D32}">
      <dsp:nvSpPr>
        <dsp:cNvPr id="0" name=""/>
        <dsp:cNvSpPr/>
      </dsp:nvSpPr>
      <dsp:spPr>
        <a:xfrm>
          <a:off x="5393127" y="1429397"/>
          <a:ext cx="1231233" cy="21144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2246" tIns="0" rIns="0" bIns="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200" kern="1200" dirty="0" smtClean="0"/>
            <a:t>Necesidad de talento humano de calidad, mejora CONDICIONES LABORALES y CAPACITACIÓN</a:t>
          </a:r>
        </a:p>
      </dsp:txBody>
      <dsp:txXfrm>
        <a:off x="5393127" y="1429397"/>
        <a:ext cx="1231233" cy="2114467"/>
      </dsp:txXfrm>
    </dsp:sp>
    <dsp:sp modelId="{A7E51FD7-8B42-4297-BC60-14630079639F}">
      <dsp:nvSpPr>
        <dsp:cNvPr id="0" name=""/>
        <dsp:cNvSpPr/>
      </dsp:nvSpPr>
      <dsp:spPr>
        <a:xfrm>
          <a:off x="6442877" y="772599"/>
          <a:ext cx="486337" cy="486337"/>
        </a:xfrm>
        <a:prstGeom prst="ellipse">
          <a:avLst/>
        </a:prstGeom>
        <a:solidFill>
          <a:schemeClr val="accent3">
            <a:shade val="50000"/>
            <a:hueOff val="107022"/>
            <a:satOff val="-1708"/>
            <a:lumOff val="164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1EC238-7906-45E8-A8AF-A203171CEAE0}">
      <dsp:nvSpPr>
        <dsp:cNvPr id="0" name=""/>
        <dsp:cNvSpPr/>
      </dsp:nvSpPr>
      <dsp:spPr>
        <a:xfrm>
          <a:off x="6408328" y="1213387"/>
          <a:ext cx="1505084" cy="24365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7700" tIns="0" rIns="0" bIns="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400" kern="1200" dirty="0" smtClean="0"/>
            <a:t>Transformación de la MATRIZ PRODUCTIVA</a:t>
          </a:r>
        </a:p>
      </dsp:txBody>
      <dsp:txXfrm>
        <a:off x="6408328" y="1213387"/>
        <a:ext cx="1505084" cy="24365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367934-196E-42DE-B266-ED917F5544D1}" type="datetimeFigureOut">
              <a:rPr lang="es-EC" smtClean="0"/>
              <a:pPr/>
              <a:t>06/03/2015</a:t>
            </a:fld>
            <a:endParaRPr lang="es-EC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38AC85-4158-4AC7-9900-BEFACED855C1}" type="slidenum">
              <a:rPr lang="es-EC" smtClean="0"/>
              <a:pPr/>
              <a:t>‹Nº›</a:t>
            </a:fld>
            <a:endParaRPr lang="es-EC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289510" y="4142233"/>
            <a:ext cx="6854490" cy="238247"/>
          </a:xfrm>
        </p:spPr>
        <p:txBody>
          <a:bodyPr anchor="b">
            <a:no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dirty="0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68284-8E78-DB4F-8D68-42B0CCADE9E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3/6/2015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527046" y="194662"/>
            <a:ext cx="501501" cy="365125"/>
          </a:xfrm>
          <a:prstGeom prst="rect">
            <a:avLst/>
          </a:prstGeom>
        </p:spPr>
        <p:txBody>
          <a:bodyPr/>
          <a:lstStyle/>
          <a:p>
            <a:fld id="{6687DD9D-9753-364C-A4DB-16AA9D9DA303}" type="slidenum">
              <a:rPr lang="es-ES_tradnl" smtClean="0">
                <a:solidFill>
                  <a:prstClr val="white"/>
                </a:solidFill>
              </a:rPr>
              <a:pPr/>
              <a:t>‹Nº›</a:t>
            </a:fld>
            <a:endParaRPr lang="es-ES_tradnl">
              <a:solidFill>
                <a:prstClr val="white"/>
              </a:solidFill>
            </a:endParaRPr>
          </a:p>
        </p:txBody>
      </p:sp>
      <p:cxnSp>
        <p:nvCxnSpPr>
          <p:cNvPr id="7" name="Conector recto 6"/>
          <p:cNvCxnSpPr/>
          <p:nvPr userDrawn="1"/>
        </p:nvCxnSpPr>
        <p:spPr>
          <a:xfrm>
            <a:off x="2289510" y="3985766"/>
            <a:ext cx="6854490" cy="0"/>
          </a:xfrm>
          <a:prstGeom prst="line">
            <a:avLst/>
          </a:prstGeom>
          <a:ln w="9525" cmpd="sng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ítulo 9"/>
          <p:cNvSpPr>
            <a:spLocks noGrp="1"/>
          </p:cNvSpPr>
          <p:nvPr>
            <p:ph type="title"/>
          </p:nvPr>
        </p:nvSpPr>
        <p:spPr>
          <a:xfrm>
            <a:off x="2289510" y="2745678"/>
            <a:ext cx="6854490" cy="114300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s-ES_tradnl" dirty="0" smtClean="0"/>
              <a:t>Clic para editar título</a:t>
            </a:r>
            <a:endParaRPr lang="es-ES_tradnl" dirty="0"/>
          </a:p>
        </p:txBody>
      </p:sp>
    </p:spTree>
    <p:extLst>
      <p:ext uri="{BB962C8B-B14F-4D97-AF65-F5344CB8AC3E}">
        <p14:creationId xmlns="" xmlns:p14="http://schemas.microsoft.com/office/powerpoint/2010/main" val="1170024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subti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9FE85-1B46-0C43-ADCB-19931C668A0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3/6/2015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527046" y="194662"/>
            <a:ext cx="501501" cy="365125"/>
          </a:xfrm>
          <a:prstGeom prst="rect">
            <a:avLst/>
          </a:prstGeom>
        </p:spPr>
        <p:txBody>
          <a:bodyPr/>
          <a:lstStyle/>
          <a:p>
            <a:fld id="{6687DD9D-9753-364C-A4DB-16AA9D9DA303}" type="slidenum">
              <a:rPr lang="es-ES_tradnl" smtClean="0">
                <a:solidFill>
                  <a:prstClr val="white"/>
                </a:solidFill>
              </a:rPr>
              <a:pPr/>
              <a:t>‹Nº›</a:t>
            </a:fld>
            <a:endParaRPr lang="es-ES_tradnl">
              <a:solidFill>
                <a:prstClr val="white"/>
              </a:solidFill>
            </a:endParaRPr>
          </a:p>
        </p:txBody>
      </p:sp>
      <p:sp>
        <p:nvSpPr>
          <p:cNvPr id="9" name="Título 9"/>
          <p:cNvSpPr>
            <a:spLocks noGrp="1"/>
          </p:cNvSpPr>
          <p:nvPr>
            <p:ph type="title"/>
          </p:nvPr>
        </p:nvSpPr>
        <p:spPr>
          <a:xfrm>
            <a:off x="2289510" y="637518"/>
            <a:ext cx="6704376" cy="114300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s-ES_tradnl" dirty="0" smtClean="0"/>
              <a:t>Clic para editar título</a:t>
            </a:r>
            <a:endParaRPr lang="es-ES_tradnl" dirty="0"/>
          </a:p>
        </p:txBody>
      </p:sp>
      <p:sp>
        <p:nvSpPr>
          <p:cNvPr id="14" name="Marcador de contenido 13"/>
          <p:cNvSpPr>
            <a:spLocks noGrp="1"/>
          </p:cNvSpPr>
          <p:nvPr>
            <p:ph sz="quarter" idx="14"/>
          </p:nvPr>
        </p:nvSpPr>
        <p:spPr>
          <a:xfrm>
            <a:off x="2289510" y="2047680"/>
            <a:ext cx="6704376" cy="39312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_tradnl" dirty="0" smtClean="0"/>
              <a:t>Haga clic para modificar el estilo de texto del patrón</a:t>
            </a:r>
          </a:p>
          <a:p>
            <a:pPr lvl="1"/>
            <a:r>
              <a:rPr lang="es-ES_tradnl" dirty="0" smtClean="0"/>
              <a:t>Segundo nivel</a:t>
            </a:r>
          </a:p>
          <a:p>
            <a:pPr lvl="2"/>
            <a:r>
              <a:rPr lang="es-ES_tradnl" dirty="0" smtClean="0"/>
              <a:t>Tercer nivel</a:t>
            </a:r>
          </a:p>
          <a:p>
            <a:pPr lvl="3"/>
            <a:r>
              <a:rPr lang="es-ES_tradnl" dirty="0" smtClean="0"/>
              <a:t>Cuarto nivel</a:t>
            </a:r>
          </a:p>
          <a:p>
            <a:pPr lvl="4"/>
            <a:r>
              <a:rPr lang="es-ES_tradnl" dirty="0" smtClean="0"/>
              <a:t>Quinto nivel</a:t>
            </a:r>
            <a:endParaRPr lang="es-ES_tradnl" dirty="0"/>
          </a:p>
        </p:txBody>
      </p:sp>
    </p:spTree>
    <p:extLst>
      <p:ext uri="{BB962C8B-B14F-4D97-AF65-F5344CB8AC3E}">
        <p14:creationId xmlns="" xmlns:p14="http://schemas.microsoft.com/office/powerpoint/2010/main" val="1916342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75C38-49E8-9748-85C5-1E3A414301A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3/6/2015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8527046" y="194662"/>
            <a:ext cx="501501" cy="365125"/>
          </a:xfrm>
          <a:prstGeom prst="rect">
            <a:avLst/>
          </a:prstGeom>
        </p:spPr>
        <p:txBody>
          <a:bodyPr/>
          <a:lstStyle/>
          <a:p>
            <a:fld id="{6687DD9D-9753-364C-A4DB-16AA9D9DA303}" type="slidenum">
              <a:rPr lang="es-ES_tradnl" smtClean="0">
                <a:solidFill>
                  <a:prstClr val="white"/>
                </a:solidFill>
              </a:rPr>
              <a:pPr/>
              <a:t>‹Nº›</a:t>
            </a:fld>
            <a:endParaRPr lang="es-ES_tradnl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2577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gráfi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15556"/>
            <a:ext cx="3008313" cy="106496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s-ES_tradnl" dirty="0" smtClean="0"/>
              <a:t>Clic para editar título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280961"/>
            <a:ext cx="5111750" cy="364608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dirty="0" smtClean="0"/>
              <a:t>Haga clic para modificar el estilo de texto del patrón</a:t>
            </a:r>
          </a:p>
          <a:p>
            <a:pPr lvl="1"/>
            <a:r>
              <a:rPr lang="es-ES_tradnl" dirty="0" smtClean="0"/>
              <a:t>Segundo nivel</a:t>
            </a:r>
          </a:p>
          <a:p>
            <a:pPr lvl="2"/>
            <a:r>
              <a:rPr lang="es-ES_tradnl" dirty="0" smtClean="0"/>
              <a:t>Tercer nivel</a:t>
            </a:r>
          </a:p>
          <a:p>
            <a:pPr lvl="3"/>
            <a:r>
              <a:rPr lang="es-ES_tradnl" dirty="0" smtClean="0"/>
              <a:t>Cuarto nivel</a:t>
            </a:r>
          </a:p>
          <a:p>
            <a:pPr lvl="4"/>
            <a:r>
              <a:rPr lang="es-ES_tradnl" dirty="0" smtClean="0"/>
              <a:t>Quinto nivel</a:t>
            </a:r>
            <a:endParaRPr lang="es-ES_tradnl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2280961"/>
            <a:ext cx="3008313" cy="36460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dirty="0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680A7-F259-0D4A-A312-BA9D3685E66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3/6/2015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8527046" y="194662"/>
            <a:ext cx="501501" cy="365125"/>
          </a:xfrm>
          <a:prstGeom prst="rect">
            <a:avLst/>
          </a:prstGeom>
        </p:spPr>
        <p:txBody>
          <a:bodyPr/>
          <a:lstStyle/>
          <a:p>
            <a:fld id="{6687DD9D-9753-364C-A4DB-16AA9D9DA303}" type="slidenum">
              <a:rPr lang="es-ES_tradnl" smtClean="0">
                <a:solidFill>
                  <a:prstClr val="white"/>
                </a:solidFill>
              </a:rPr>
              <a:pPr/>
              <a:t>‹Nº›</a:t>
            </a:fld>
            <a:endParaRPr lang="es-ES_tradnl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6691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solo gráfi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A9354-9E44-5C4D-B07F-645BCEA9F76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3/6/2015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8527046" y="194662"/>
            <a:ext cx="501501" cy="365125"/>
          </a:xfrm>
          <a:prstGeom prst="rect">
            <a:avLst/>
          </a:prstGeom>
        </p:spPr>
        <p:txBody>
          <a:bodyPr/>
          <a:lstStyle/>
          <a:p>
            <a:fld id="{6687DD9D-9753-364C-A4DB-16AA9D9DA303}" type="slidenum">
              <a:rPr lang="es-ES_tradnl" smtClean="0">
                <a:solidFill>
                  <a:prstClr val="white"/>
                </a:solidFill>
              </a:rPr>
              <a:pPr/>
              <a:t>‹Nº›</a:t>
            </a:fld>
            <a:endParaRPr lang="es-ES_tradnl">
              <a:solidFill>
                <a:prstClr val="white"/>
              </a:solidFill>
            </a:endParaRPr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57200" y="715556"/>
            <a:ext cx="3008313" cy="106496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s-ES_tradnl" dirty="0" smtClean="0"/>
              <a:t>Clic para editar título</a:t>
            </a:r>
            <a:endParaRPr lang="es-ES_tradnl" dirty="0"/>
          </a:p>
        </p:txBody>
      </p:sp>
      <p:sp>
        <p:nvSpPr>
          <p:cNvPr id="8" name="Marcador de contenido 2"/>
          <p:cNvSpPr>
            <a:spLocks noGrp="1"/>
          </p:cNvSpPr>
          <p:nvPr>
            <p:ph idx="1"/>
          </p:nvPr>
        </p:nvSpPr>
        <p:spPr>
          <a:xfrm>
            <a:off x="457200" y="2280961"/>
            <a:ext cx="8229600" cy="364608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dirty="0" smtClean="0"/>
              <a:t>Haga clic para modificar el estilo de texto del patrón</a:t>
            </a:r>
          </a:p>
          <a:p>
            <a:pPr lvl="1"/>
            <a:r>
              <a:rPr lang="es-ES_tradnl" dirty="0" smtClean="0"/>
              <a:t>Segundo nivel</a:t>
            </a:r>
          </a:p>
          <a:p>
            <a:pPr lvl="2"/>
            <a:r>
              <a:rPr lang="es-ES_tradnl" dirty="0" smtClean="0"/>
              <a:t>Tercer nivel</a:t>
            </a:r>
          </a:p>
          <a:p>
            <a:pPr lvl="3"/>
            <a:r>
              <a:rPr lang="es-ES_tradnl" dirty="0" smtClean="0"/>
              <a:t>Cuarto nivel</a:t>
            </a:r>
          </a:p>
          <a:p>
            <a:pPr lvl="4"/>
            <a:r>
              <a:rPr lang="es-ES_tradnl" dirty="0" smtClean="0"/>
              <a:t>Quinto nivel</a:t>
            </a:r>
            <a:endParaRPr lang="es-ES_tradnl" dirty="0"/>
          </a:p>
        </p:txBody>
      </p:sp>
    </p:spTree>
    <p:extLst>
      <p:ext uri="{BB962C8B-B14F-4D97-AF65-F5344CB8AC3E}">
        <p14:creationId xmlns="" xmlns:p14="http://schemas.microsoft.com/office/powerpoint/2010/main" val="3262919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B8508-7116-4773-B4A5-D93043FE7C05}" type="datetime1">
              <a:rPr lang="es-EC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06/03/2015</a:t>
            </a:fld>
            <a:endParaRPr lang="es-EC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147AB-6428-4724-AFB5-9649DF9F8640}" type="slidenum">
              <a:rPr lang="es-EC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C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C8312-F0D4-423C-A3B5-6686224E98EA}" type="datetimeFigureOut">
              <a:rPr lang="en-US"/>
              <a:pPr>
                <a:defRPr/>
              </a:pPr>
              <a:t>3/6/2015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00812-CBB5-4F08-940B-CFD39E459CE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10000">
                <a:schemeClr val="bg1">
                  <a:lumMod val="75000"/>
                </a:schemeClr>
              </a:gs>
              <a:gs pos="30000">
                <a:schemeClr val="bg1"/>
              </a:gs>
              <a:gs pos="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s-ES">
              <a:solidFill>
                <a:prstClr val="white"/>
              </a:solidFill>
            </a:endParaRPr>
          </a:p>
        </p:txBody>
      </p:sp>
      <p:pic>
        <p:nvPicPr>
          <p:cNvPr id="6" name="Picture 5" descr="amala.png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7443" y="-1454093"/>
            <a:ext cx="12262810" cy="7512831"/>
          </a:xfrm>
          <a:prstGeom prst="rect">
            <a:avLst/>
          </a:prstGeom>
        </p:spPr>
      </p:pic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95719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dirty="0" smtClean="0"/>
              <a:t>Clic para editar título</a:t>
            </a:r>
            <a:endParaRPr lang="es-ES_tradnl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2263681"/>
            <a:ext cx="8229600" cy="3689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 smtClean="0"/>
              <a:t>Haga clic para modificar el estilo de texto del patrón</a:t>
            </a:r>
          </a:p>
          <a:p>
            <a:pPr lvl="1"/>
            <a:r>
              <a:rPr lang="es-ES_tradnl" dirty="0" smtClean="0"/>
              <a:t>Segundo nivel</a:t>
            </a:r>
          </a:p>
          <a:p>
            <a:pPr lvl="2"/>
            <a:r>
              <a:rPr lang="es-ES_tradnl" dirty="0" smtClean="0"/>
              <a:t>Tercer nivel</a:t>
            </a:r>
          </a:p>
          <a:p>
            <a:pPr lvl="3"/>
            <a:r>
              <a:rPr lang="es-ES_tradnl" dirty="0" smtClean="0"/>
              <a:t>Cuarto nivel</a:t>
            </a:r>
          </a:p>
          <a:p>
            <a:pPr lvl="4"/>
            <a:r>
              <a:rPr lang="es-ES_tradnl" dirty="0" smtClean="0"/>
              <a:t>Quinto nivel</a:t>
            </a:r>
            <a:endParaRPr lang="es-ES_tradnl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5937897" y="211713"/>
            <a:ext cx="8038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6E489A66-38D8-E446-9F99-7C40BB6A6E8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3/6/2015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2238046" y="6492875"/>
            <a:ext cx="2895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Imagen 12" descr="logo color-04.png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76838"/>
            <a:ext cx="1967617" cy="673841"/>
          </a:xfrm>
          <a:prstGeom prst="rect">
            <a:avLst/>
          </a:prstGeom>
          <a:effectLst/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8654540" y="-31515"/>
            <a:ext cx="514326" cy="693345"/>
          </a:xfrm>
          <a:prstGeom prst="rect">
            <a:avLst/>
          </a:prstGeom>
        </p:spPr>
      </p:pic>
      <p:sp>
        <p:nvSpPr>
          <p:cNvPr id="19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513360" y="106070"/>
            <a:ext cx="501501" cy="2848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0">
                <a:solidFill>
                  <a:schemeClr val="bg1"/>
                </a:solidFill>
              </a:defRPr>
            </a:lvl1pPr>
          </a:lstStyle>
          <a:p>
            <a:pPr defTabSz="457200"/>
            <a:fld id="{6687DD9D-9753-364C-A4DB-16AA9D9DA303}" type="slidenum">
              <a:rPr lang="es-ES_tradnl" smtClean="0">
                <a:solidFill>
                  <a:prstClr val="white"/>
                </a:solidFill>
              </a:rPr>
              <a:pPr defTabSz="457200"/>
              <a:t>‹Nº›</a:t>
            </a:fld>
            <a:endParaRPr lang="es-ES_tradnl" dirty="0">
              <a:solidFill>
                <a:prstClr val="white"/>
              </a:solidFill>
            </a:endParaRPr>
          </a:p>
        </p:txBody>
      </p:sp>
      <p:pic>
        <p:nvPicPr>
          <p:cNvPr id="7" name="Imagen 6" descr="logo-color-04.png"/>
          <p:cNvPicPr>
            <a:picLocks noChangeAspect="1"/>
          </p:cNvPicPr>
          <p:nvPr userDrawn="1"/>
        </p:nvPicPr>
        <p:blipFill rotWithShape="1"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6255"/>
          <a:stretch/>
        </p:blipFill>
        <p:spPr>
          <a:xfrm rot="1842850">
            <a:off x="-660822" y="4386554"/>
            <a:ext cx="3085639" cy="313281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7331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j-lt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j-lt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j-lt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j-lt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j-lt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daysengineer.org/2011/aug/history.asp" TargetMode="External"/><Relationship Id="rId2" Type="http://schemas.openxmlformats.org/officeDocument/2006/relationships/hyperlink" Target="http://www.history.com/topics/inventions/invention-of-the-internet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Marcador de texto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s-EC" dirty="0" smtClean="0"/>
              <a:t>Marzo 2014</a:t>
            </a:r>
            <a:endParaRPr lang="es-EC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2289510" y="1916832"/>
            <a:ext cx="6854490" cy="1971846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C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La Compra Pública como herramienta de Política Pública</a:t>
            </a:r>
            <a:endParaRPr lang="es-EC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E8019D-3C1F-4589-B73B-B18A9B3E1A6B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El Estado como agente de cambio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4"/>
          </p:nvPr>
        </p:nvSpPr>
        <p:spPr>
          <a:xfrm>
            <a:off x="2289510" y="2047680"/>
            <a:ext cx="6704376" cy="4333648"/>
          </a:xfrm>
        </p:spPr>
        <p:txBody>
          <a:bodyPr>
            <a:normAutofit fontScale="92500" lnSpcReduction="20000"/>
          </a:bodyPr>
          <a:lstStyle/>
          <a:p>
            <a:r>
              <a:rPr lang="es-EC" dirty="0" smtClean="0"/>
              <a:t>Contratación Pública: 10% a 15% del PIB mundial (OMC), 26% del PIB en </a:t>
            </a:r>
            <a:r>
              <a:rPr lang="es-EC" dirty="0" err="1" smtClean="0"/>
              <a:t>ALyC</a:t>
            </a:r>
            <a:r>
              <a:rPr lang="es-EC" dirty="0" smtClean="0"/>
              <a:t> (OCDE/BID); el mayor comprador de bienes y servicios</a:t>
            </a:r>
          </a:p>
          <a:p>
            <a:r>
              <a:rPr lang="es-EC" dirty="0" smtClean="0"/>
              <a:t>Capacidad de recopilar y analizar grandes cantidades de información</a:t>
            </a:r>
          </a:p>
          <a:p>
            <a:r>
              <a:rPr lang="es-EC" dirty="0" smtClean="0"/>
              <a:t>Capacidad de emitir regulaciones</a:t>
            </a:r>
          </a:p>
          <a:p>
            <a:pPr lvl="1"/>
            <a:r>
              <a:rPr lang="es-EC" dirty="0" smtClean="0"/>
              <a:t>Empresas y organizaciones privadas también imponen sus propias condiciones según su capacidad de negociación</a:t>
            </a:r>
          </a:p>
          <a:p>
            <a:r>
              <a:rPr lang="es-EC" dirty="0" smtClean="0"/>
              <a:t>Se encuentra en la obligación de </a:t>
            </a:r>
            <a:r>
              <a:rPr lang="es-EC" b="1" dirty="0" smtClean="0"/>
              <a:t>garantizar derechos</a:t>
            </a:r>
          </a:p>
          <a:p>
            <a:pPr lvl="1"/>
            <a:r>
              <a:rPr lang="es-EC" dirty="0" smtClean="0"/>
              <a:t>Constitución del Ecuador</a:t>
            </a:r>
          </a:p>
          <a:p>
            <a:pPr lvl="1"/>
            <a:r>
              <a:rPr lang="es-EC" dirty="0" smtClean="0"/>
              <a:t>Plan Nacional del Buen Vivir</a:t>
            </a:r>
          </a:p>
          <a:p>
            <a:r>
              <a:rPr lang="es-EC" dirty="0" smtClean="0"/>
              <a:t>Transformación de la Matriz </a:t>
            </a:r>
            <a:r>
              <a:rPr lang="es-EC" dirty="0" smtClean="0"/>
              <a:t>Productiva </a:t>
            </a:r>
            <a:r>
              <a:rPr lang="es-EC" b="1" dirty="0" smtClean="0"/>
              <a:t>para la erradicación de la pobreza</a:t>
            </a:r>
            <a:endParaRPr lang="es-EC" b="1" dirty="0" smtClean="0"/>
          </a:p>
          <a:p>
            <a:pPr lvl="1"/>
            <a:r>
              <a:rPr lang="es-EC" dirty="0" smtClean="0"/>
              <a:t>Pleno empleo</a:t>
            </a:r>
          </a:p>
          <a:p>
            <a:pPr lvl="1"/>
            <a:r>
              <a:rPr lang="es-EC" dirty="0" smtClean="0"/>
              <a:t>Regulación de las relaciones económicas justas</a:t>
            </a:r>
          </a:p>
          <a:p>
            <a:pPr lvl="1"/>
            <a:r>
              <a:rPr lang="es-EC" dirty="0" smtClean="0"/>
              <a:t>Satisfacción de las necesidades específicas de nuestra población</a:t>
            </a:r>
          </a:p>
          <a:p>
            <a:pPr lvl="1"/>
            <a:endParaRPr lang="es-EC" dirty="0" smtClean="0"/>
          </a:p>
          <a:p>
            <a:endParaRPr lang="es-EC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title"/>
          </p:nvPr>
        </p:nvSpPr>
        <p:spPr>
          <a:xfrm>
            <a:off x="2351088" y="692696"/>
            <a:ext cx="6281737" cy="114300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s-ES" sz="3200" dirty="0" smtClean="0"/>
              <a:t>Impacto de la Compra Pública en la Transformación de la Matriz Productiva</a:t>
            </a:r>
          </a:p>
        </p:txBody>
      </p:sp>
      <p:sp>
        <p:nvSpPr>
          <p:cNvPr id="10" name="9 Rectángulo redondeado"/>
          <p:cNvSpPr/>
          <p:nvPr/>
        </p:nvSpPr>
        <p:spPr>
          <a:xfrm>
            <a:off x="457200" y="5961063"/>
            <a:ext cx="3532188" cy="357187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C" sz="1100" dirty="0">
                <a:solidFill>
                  <a:schemeClr val="tx1"/>
                </a:solidFill>
              </a:rPr>
              <a:t>Fuente: BCE, INCOP         Elaboración: SENPLADES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C" sz="1100" dirty="0"/>
          </a:p>
        </p:txBody>
      </p:sp>
      <p:graphicFrame>
        <p:nvGraphicFramePr>
          <p:cNvPr id="7" name="6 Gráfico"/>
          <p:cNvGraphicFramePr/>
          <p:nvPr/>
        </p:nvGraphicFramePr>
        <p:xfrm>
          <a:off x="395536" y="1844824"/>
          <a:ext cx="8267566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23 Rectángulo"/>
          <p:cNvSpPr/>
          <p:nvPr/>
        </p:nvSpPr>
        <p:spPr>
          <a:xfrm>
            <a:off x="0" y="4501516"/>
            <a:ext cx="9144000" cy="235648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21 Rectángulo"/>
          <p:cNvSpPr/>
          <p:nvPr/>
        </p:nvSpPr>
        <p:spPr>
          <a:xfrm>
            <a:off x="0" y="2143126"/>
            <a:ext cx="9144000" cy="235839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7 Rectángulo redondeado"/>
          <p:cNvSpPr/>
          <p:nvPr/>
        </p:nvSpPr>
        <p:spPr>
          <a:xfrm>
            <a:off x="1071538" y="2214575"/>
            <a:ext cx="1000132" cy="214314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Compra Pública</a:t>
            </a:r>
            <a:endParaRPr lang="es-E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10 Rectángulo redondeado"/>
          <p:cNvSpPr/>
          <p:nvPr/>
        </p:nvSpPr>
        <p:spPr>
          <a:xfrm>
            <a:off x="1071538" y="4572029"/>
            <a:ext cx="1000132" cy="214314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Compra Pública</a:t>
            </a:r>
            <a:endParaRPr lang="es-E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2143108" y="2214575"/>
            <a:ext cx="1857388" cy="2143140"/>
          </a:xfrm>
          <a:prstGeom prst="round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Multinacionales, grandes proveedores nacionales/intermediarios</a:t>
            </a:r>
          </a:p>
        </p:txBody>
      </p:sp>
      <p:sp>
        <p:nvSpPr>
          <p:cNvPr id="13" name="12 Rectángulo redondeado"/>
          <p:cNvSpPr/>
          <p:nvPr/>
        </p:nvSpPr>
        <p:spPr>
          <a:xfrm>
            <a:off x="2143108" y="4572029"/>
            <a:ext cx="1857388" cy="214314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Producción nacional-productores locales, EPS</a:t>
            </a:r>
          </a:p>
        </p:txBody>
      </p:sp>
      <p:sp>
        <p:nvSpPr>
          <p:cNvPr id="14" name="13 Rectángulo redondeado"/>
          <p:cNvSpPr/>
          <p:nvPr/>
        </p:nvSpPr>
        <p:spPr>
          <a:xfrm>
            <a:off x="4143372" y="2226482"/>
            <a:ext cx="2428892" cy="1488292"/>
          </a:xfrm>
          <a:prstGeom prst="round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Importaciones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Imposibilidad de desarrollo de producción nacional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Acumulación en instrumentos financieros</a:t>
            </a:r>
          </a:p>
        </p:txBody>
      </p:sp>
      <p:sp>
        <p:nvSpPr>
          <p:cNvPr id="15" name="14 Rectángulo redondeado"/>
          <p:cNvSpPr/>
          <p:nvPr/>
        </p:nvSpPr>
        <p:spPr>
          <a:xfrm>
            <a:off x="4143372" y="3762397"/>
            <a:ext cx="2428892" cy="595318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Subcontratación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Escaso impacto redistributivo</a:t>
            </a:r>
          </a:p>
        </p:txBody>
      </p:sp>
      <p:sp>
        <p:nvSpPr>
          <p:cNvPr id="16" name="15 Rectángulo redondeado"/>
          <p:cNvSpPr/>
          <p:nvPr/>
        </p:nvSpPr>
        <p:spPr>
          <a:xfrm>
            <a:off x="4143372" y="4583936"/>
            <a:ext cx="2500330" cy="1488292"/>
          </a:xfrm>
          <a:prstGeom prst="round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Efectos multiplicadores del gasto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Efectos redistributivos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Posibilidades de producción nacional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Estímulo a demanda agregada: utilización de capacidad instalada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Estímulo a la inversión privada</a:t>
            </a:r>
          </a:p>
        </p:txBody>
      </p:sp>
      <p:sp>
        <p:nvSpPr>
          <p:cNvPr id="17" name="16 Rectángulo redondeado"/>
          <p:cNvSpPr/>
          <p:nvPr/>
        </p:nvSpPr>
        <p:spPr>
          <a:xfrm>
            <a:off x="4143373" y="6119851"/>
            <a:ext cx="2500330" cy="595318"/>
          </a:xfrm>
          <a:prstGeom prst="round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Importaciones de insumos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Transferencia tecnológica</a:t>
            </a:r>
          </a:p>
        </p:txBody>
      </p:sp>
      <p:sp>
        <p:nvSpPr>
          <p:cNvPr id="18" name="17 Rectángulo redondeado"/>
          <p:cNvSpPr/>
          <p:nvPr/>
        </p:nvSpPr>
        <p:spPr>
          <a:xfrm>
            <a:off x="-32" y="2214575"/>
            <a:ext cx="1000132" cy="214314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Actualmente</a:t>
            </a:r>
          </a:p>
        </p:txBody>
      </p:sp>
      <p:sp>
        <p:nvSpPr>
          <p:cNvPr id="19" name="18 Rectángulo redondeado"/>
          <p:cNvSpPr/>
          <p:nvPr/>
        </p:nvSpPr>
        <p:spPr>
          <a:xfrm>
            <a:off x="0" y="4572029"/>
            <a:ext cx="1000132" cy="214314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Propuesta</a:t>
            </a:r>
          </a:p>
        </p:txBody>
      </p:sp>
      <p:sp>
        <p:nvSpPr>
          <p:cNvPr id="20" name="19 Rectángulo redondeado"/>
          <p:cNvSpPr/>
          <p:nvPr/>
        </p:nvSpPr>
        <p:spPr>
          <a:xfrm>
            <a:off x="7143768" y="2214575"/>
            <a:ext cx="1857388" cy="2143140"/>
          </a:xfrm>
          <a:prstGeom prst="round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Compra </a:t>
            </a:r>
            <a:r>
              <a:rPr lang="es-E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pública usada en reproducción del esquema de acumulación</a:t>
            </a:r>
          </a:p>
        </p:txBody>
      </p:sp>
      <p:sp>
        <p:nvSpPr>
          <p:cNvPr id="21" name="20 Rectángulo redondeado"/>
          <p:cNvSpPr/>
          <p:nvPr/>
        </p:nvSpPr>
        <p:spPr>
          <a:xfrm>
            <a:off x="7143768" y="4572029"/>
            <a:ext cx="1857388" cy="2143140"/>
          </a:xfrm>
          <a:prstGeom prst="round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Compra </a:t>
            </a:r>
            <a:r>
              <a:rPr lang="es-E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pública usada en la construcción del Buen Vivir</a:t>
            </a:r>
          </a:p>
        </p:txBody>
      </p:sp>
      <p:graphicFrame>
        <p:nvGraphicFramePr>
          <p:cNvPr id="23" name="22 Diagrama"/>
          <p:cNvGraphicFramePr/>
          <p:nvPr/>
        </p:nvGraphicFramePr>
        <p:xfrm>
          <a:off x="1071538" y="1571633"/>
          <a:ext cx="8072462" cy="50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5" name="24 Rectángulo redondeado"/>
          <p:cNvSpPr/>
          <p:nvPr/>
        </p:nvSpPr>
        <p:spPr>
          <a:xfrm>
            <a:off x="6643688" y="2286000"/>
            <a:ext cx="285750" cy="13582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</a:t>
            </a:r>
          </a:p>
        </p:txBody>
      </p:sp>
      <p:sp>
        <p:nvSpPr>
          <p:cNvPr id="26" name="25 Rectángulo redondeado"/>
          <p:cNvSpPr/>
          <p:nvPr/>
        </p:nvSpPr>
        <p:spPr>
          <a:xfrm>
            <a:off x="6715125" y="4572001"/>
            <a:ext cx="285750" cy="1428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</a:t>
            </a:r>
          </a:p>
        </p:txBody>
      </p:sp>
      <p:sp>
        <p:nvSpPr>
          <p:cNvPr id="27" name="26 Rectángulo redondeado"/>
          <p:cNvSpPr/>
          <p:nvPr/>
        </p:nvSpPr>
        <p:spPr>
          <a:xfrm>
            <a:off x="6643688" y="3777616"/>
            <a:ext cx="285750" cy="581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</a:t>
            </a:r>
          </a:p>
        </p:txBody>
      </p:sp>
      <p:sp>
        <p:nvSpPr>
          <p:cNvPr id="28" name="27 Rectángulo redondeado"/>
          <p:cNvSpPr/>
          <p:nvPr/>
        </p:nvSpPr>
        <p:spPr>
          <a:xfrm>
            <a:off x="6715125" y="6073140"/>
            <a:ext cx="285750" cy="57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</a:t>
            </a:r>
          </a:p>
        </p:txBody>
      </p:sp>
      <p:sp>
        <p:nvSpPr>
          <p:cNvPr id="30" name="21 Título"/>
          <p:cNvSpPr txBox="1">
            <a:spLocks/>
          </p:cNvSpPr>
          <p:nvPr/>
        </p:nvSpPr>
        <p:spPr>
          <a:xfrm>
            <a:off x="1619672" y="485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Arial"/>
              </a:rPr>
              <a:t>Compras Públicas en la TMP</a:t>
            </a:r>
            <a:endParaRPr kumimoji="0" lang="es-EC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2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12 Diagrama"/>
          <p:cNvGraphicFramePr/>
          <p:nvPr/>
        </p:nvGraphicFramePr>
        <p:xfrm>
          <a:off x="475012" y="1567543"/>
          <a:ext cx="9678391" cy="38476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B2DF2F-4C75-4989-BA2E-B6B4C0231F9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411760" y="962025"/>
            <a:ext cx="6115050" cy="604838"/>
          </a:xfr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s-ES" sz="4400" dirty="0" smtClean="0">
                <a:solidFill>
                  <a:schemeClr val="tx1"/>
                </a:solidFill>
                <a:ea typeface="+mj-ea"/>
              </a:rPr>
              <a:t>Planificación Plurianual</a:t>
            </a:r>
          </a:p>
        </p:txBody>
      </p:sp>
      <p:pic>
        <p:nvPicPr>
          <p:cNvPr id="16390" name="8 Imagen" descr="POLITICA PRODUCTIVA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325" y="4002088"/>
            <a:ext cx="18415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8 Grupo"/>
          <p:cNvGrpSpPr>
            <a:grpSpLocks/>
          </p:cNvGrpSpPr>
          <p:nvPr/>
        </p:nvGrpSpPr>
        <p:grpSpPr bwMode="auto">
          <a:xfrm>
            <a:off x="474663" y="5711825"/>
            <a:ext cx="1544637" cy="487363"/>
            <a:chOff x="2188907" y="2931875"/>
            <a:chExt cx="806458" cy="915729"/>
          </a:xfrm>
        </p:grpSpPr>
        <p:sp>
          <p:nvSpPr>
            <p:cNvPr id="10" name="9 Rectángulo"/>
            <p:cNvSpPr/>
            <p:nvPr/>
          </p:nvSpPr>
          <p:spPr>
            <a:xfrm>
              <a:off x="2188907" y="2931875"/>
              <a:ext cx="806458" cy="9157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10 Rectángulo"/>
            <p:cNvSpPr/>
            <p:nvPr/>
          </p:nvSpPr>
          <p:spPr>
            <a:xfrm>
              <a:off x="2188907" y="2931875"/>
              <a:ext cx="806458" cy="915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5027" tIns="0" rIns="0" bIns="0" spcCol="1270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C" sz="1400" b="1" dirty="0"/>
                <a:t>Planificación plurianual de las compras</a:t>
              </a: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53D02ACB-1C93-48B5-ADC5-9A01A0FF4F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>
                                            <p:graphicEl>
                                              <a:dgm id="{53D02ACB-1C93-48B5-ADC5-9A01A0FF4F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B61812B3-148D-491C-9F85-272659ECA1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>
                                            <p:graphicEl>
                                              <a:dgm id="{B61812B3-148D-491C-9F85-272659ECA1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7723D18C-51F5-472A-8F6F-B3FB129A1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3">
                                            <p:graphicEl>
                                              <a:dgm id="{7723D18C-51F5-472A-8F6F-B3FB129A12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122599C7-3185-471F-9BFB-90EB4FA6A3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3">
                                            <p:graphicEl>
                                              <a:dgm id="{122599C7-3185-471F-9BFB-90EB4FA6A3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2E334AF6-05CF-4F5E-9FAD-1BE5BAA4BD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3">
                                            <p:graphicEl>
                                              <a:dgm id="{2E334AF6-05CF-4F5E-9FAD-1BE5BAA4BD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2E0624C7-36D5-42B9-B83F-131475AA55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3">
                                            <p:graphicEl>
                                              <a:dgm id="{2E0624C7-36D5-42B9-B83F-131475AA55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5130C601-05BE-4A8E-8793-483CBA7AB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3">
                                            <p:graphicEl>
                                              <a:dgm id="{5130C601-05BE-4A8E-8793-483CBA7AB0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68C7C8B0-9333-4ADF-81A2-264412FEFD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">
                                            <p:graphicEl>
                                              <a:dgm id="{68C7C8B0-9333-4ADF-81A2-264412FEFD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EFCB9F97-58FC-4208-959E-F29753559D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3">
                                            <p:graphicEl>
                                              <a:dgm id="{EFCB9F97-58FC-4208-959E-F29753559D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A7E51FD7-8B42-4297-BC60-1463007963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3">
                                            <p:graphicEl>
                                              <a:dgm id="{A7E51FD7-8B42-4297-BC60-1463007963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7A1EC238-7906-45E8-A8AF-A203171CEA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3">
                                            <p:graphicEl>
                                              <a:dgm id="{7A1EC238-7906-45E8-A8AF-A203171CEA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 smtClean="0">
                <a:latin typeface="Century Gothic" pitchFamily="34" charset="0"/>
              </a:rPr>
              <a:t>Regulación en la compra pública: Instrumentos regulatorios</a:t>
            </a:r>
            <a:endParaRPr lang="es-EC" dirty="0">
              <a:latin typeface="Century Gothic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4"/>
          </p:nvPr>
        </p:nvSpPr>
        <p:spPr>
          <a:xfrm>
            <a:off x="4427984" y="2636912"/>
            <a:ext cx="4608512" cy="1872208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s-EC" sz="1800" dirty="0" smtClean="0">
                <a:solidFill>
                  <a:schemeClr val="bg1"/>
                </a:solidFill>
                <a:latin typeface="Century Gothic" pitchFamily="34" charset="0"/>
              </a:rPr>
              <a:t>Contratos: de concesión, inversión, explotación, contratación pública</a:t>
            </a:r>
          </a:p>
          <a:p>
            <a:endParaRPr lang="es-EC" sz="1800" dirty="0" smtClean="0">
              <a:solidFill>
                <a:schemeClr val="bg1"/>
              </a:solidFill>
              <a:latin typeface="Century Gothic" pitchFamily="34" charset="0"/>
            </a:endParaRPr>
          </a:p>
          <a:p>
            <a:r>
              <a:rPr lang="es-EC" sz="1800" dirty="0" smtClean="0">
                <a:solidFill>
                  <a:schemeClr val="bg1"/>
                </a:solidFill>
                <a:latin typeface="Century Gothic" pitchFamily="34" charset="0"/>
              </a:rPr>
              <a:t>Empresas públicas: regulación de poder de mercado y política de contratación</a:t>
            </a:r>
          </a:p>
        </p:txBody>
      </p:sp>
      <p:sp>
        <p:nvSpPr>
          <p:cNvPr id="4" name="3 Rectángulo"/>
          <p:cNvSpPr/>
          <p:nvPr/>
        </p:nvSpPr>
        <p:spPr>
          <a:xfrm>
            <a:off x="216024" y="2636912"/>
            <a:ext cx="3131840" cy="255454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EC" sz="2000" dirty="0" smtClean="0">
                <a:latin typeface="Century Gothic" pitchFamily="34" charset="0"/>
              </a:rPr>
              <a:t>Leyes, reglamentos, acuerdos ministeriales</a:t>
            </a:r>
          </a:p>
          <a:p>
            <a:endParaRPr lang="es-EC" sz="2000" dirty="0" smtClean="0">
              <a:latin typeface="Century Gothic" pitchFamily="34" charset="0"/>
            </a:endParaRPr>
          </a:p>
          <a:p>
            <a:r>
              <a:rPr lang="es-EC" sz="2000" dirty="0" smtClean="0">
                <a:latin typeface="Century Gothic" pitchFamily="34" charset="0"/>
              </a:rPr>
              <a:t>Regulaciones</a:t>
            </a:r>
          </a:p>
          <a:p>
            <a:endParaRPr lang="es-EC" sz="2000" dirty="0" smtClean="0">
              <a:latin typeface="Century Gothic" pitchFamily="34" charset="0"/>
            </a:endParaRPr>
          </a:p>
          <a:p>
            <a:r>
              <a:rPr lang="es-EC" sz="2000" dirty="0" smtClean="0">
                <a:latin typeface="Century Gothic" pitchFamily="34" charset="0"/>
              </a:rPr>
              <a:t>Reglamentos técnicos y normas técnicas (INEN)</a:t>
            </a:r>
            <a:endParaRPr lang="es-EC" sz="2000" dirty="0"/>
          </a:p>
        </p:txBody>
      </p:sp>
      <p:sp>
        <p:nvSpPr>
          <p:cNvPr id="5" name="4 Rectángulo"/>
          <p:cNvSpPr/>
          <p:nvPr/>
        </p:nvSpPr>
        <p:spPr>
          <a:xfrm>
            <a:off x="179512" y="1772816"/>
            <a:ext cx="324036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600" dirty="0" smtClean="0"/>
              <a:t>Regulación administrativa</a:t>
            </a:r>
          </a:p>
          <a:p>
            <a:pPr algn="ctr"/>
            <a:r>
              <a:rPr lang="es-EC" sz="1600" dirty="0" smtClean="0"/>
              <a:t>(restringir comportamientos no deseados)</a:t>
            </a:r>
            <a:endParaRPr lang="es-EC" sz="1600" dirty="0"/>
          </a:p>
        </p:txBody>
      </p:sp>
      <p:sp>
        <p:nvSpPr>
          <p:cNvPr id="6" name="5 Rectángulo"/>
          <p:cNvSpPr/>
          <p:nvPr/>
        </p:nvSpPr>
        <p:spPr>
          <a:xfrm>
            <a:off x="4427984" y="1772816"/>
            <a:ext cx="453650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/>
              <a:t>Regulación económica</a:t>
            </a:r>
          </a:p>
          <a:p>
            <a:pPr algn="ctr"/>
            <a:r>
              <a:rPr lang="es-EC" dirty="0" smtClean="0"/>
              <a:t>(generar mercados para comportamientos socialmente deseables)</a:t>
            </a:r>
            <a:endParaRPr lang="es-EC" dirty="0"/>
          </a:p>
        </p:txBody>
      </p:sp>
      <p:sp>
        <p:nvSpPr>
          <p:cNvPr id="7" name="6 Rectángulo"/>
          <p:cNvSpPr/>
          <p:nvPr/>
        </p:nvSpPr>
        <p:spPr>
          <a:xfrm>
            <a:off x="179512" y="5301208"/>
            <a:ext cx="3168352" cy="129614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C" sz="2800" dirty="0" smtClean="0"/>
              <a:t>Burocracia</a:t>
            </a:r>
          </a:p>
          <a:p>
            <a:r>
              <a:rPr lang="es-EC" sz="2800" dirty="0" smtClean="0"/>
              <a:t>Trámites</a:t>
            </a:r>
          </a:p>
          <a:p>
            <a:r>
              <a:rPr lang="es-EC" sz="2800" dirty="0" smtClean="0"/>
              <a:t>Papeles</a:t>
            </a:r>
            <a:endParaRPr lang="es-EC" sz="2800" dirty="0"/>
          </a:p>
        </p:txBody>
      </p:sp>
      <p:sp>
        <p:nvSpPr>
          <p:cNvPr id="8" name="7 Rectángulo"/>
          <p:cNvSpPr/>
          <p:nvPr/>
        </p:nvSpPr>
        <p:spPr>
          <a:xfrm>
            <a:off x="4427984" y="4653136"/>
            <a:ext cx="4608512" cy="194421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s-EC" dirty="0" smtClean="0"/>
              <a:t>Requisitos de desempeño (ej. empleo, valor agregado)</a:t>
            </a:r>
          </a:p>
          <a:p>
            <a:pPr>
              <a:buFont typeface="Arial" pitchFamily="34" charset="0"/>
              <a:buChar char="•"/>
            </a:pPr>
            <a:r>
              <a:rPr lang="es-EC" dirty="0" smtClean="0"/>
              <a:t>Normas de conducta (ej. reinversión utilidades)</a:t>
            </a:r>
          </a:p>
          <a:p>
            <a:pPr>
              <a:buFont typeface="Arial" pitchFamily="34" charset="0"/>
              <a:buChar char="•"/>
            </a:pPr>
            <a:r>
              <a:rPr lang="es-EC" dirty="0" smtClean="0"/>
              <a:t>Relación con la cadena de valor (ej. insumos, redes)</a:t>
            </a:r>
          </a:p>
          <a:p>
            <a:pPr>
              <a:buFont typeface="Arial" pitchFamily="34" charset="0"/>
              <a:buChar char="•"/>
            </a:pPr>
            <a:r>
              <a:rPr lang="es-EC" dirty="0" err="1" smtClean="0"/>
              <a:t>Plurianualidad</a:t>
            </a:r>
            <a:r>
              <a:rPr lang="es-EC" dirty="0" smtClean="0"/>
              <a:t>: incentivo por certidumbre</a:t>
            </a:r>
          </a:p>
        </p:txBody>
      </p:sp>
      <p:sp>
        <p:nvSpPr>
          <p:cNvPr id="9" name="8 Flecha derecha"/>
          <p:cNvSpPr/>
          <p:nvPr/>
        </p:nvSpPr>
        <p:spPr>
          <a:xfrm>
            <a:off x="3635896" y="3501008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C" sz="2800" dirty="0" smtClean="0">
                <a:latin typeface="Century Gothic" pitchFamily="34" charset="0"/>
              </a:rPr>
              <a:t>Regulación en la Compra Pública:</a:t>
            </a:r>
            <a:br>
              <a:rPr lang="es-EC" sz="2800" dirty="0" smtClean="0">
                <a:latin typeface="Century Gothic" pitchFamily="34" charset="0"/>
              </a:rPr>
            </a:br>
            <a:r>
              <a:rPr lang="es-EC" sz="2800" dirty="0" smtClean="0">
                <a:latin typeface="Century Gothic" pitchFamily="34" charset="0"/>
              </a:rPr>
              <a:t>Normalización para las economías de escala</a:t>
            </a:r>
            <a:endParaRPr lang="es-EC" sz="2800" dirty="0">
              <a:latin typeface="Century Gothic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4"/>
          </p:nvPr>
        </p:nvSpPr>
        <p:spPr>
          <a:xfrm>
            <a:off x="2289510" y="2047680"/>
            <a:ext cx="6704376" cy="4621680"/>
          </a:xfrm>
        </p:spPr>
        <p:txBody>
          <a:bodyPr>
            <a:noAutofit/>
          </a:bodyPr>
          <a:lstStyle/>
          <a:p>
            <a:r>
              <a:rPr lang="es-EC" sz="1600" dirty="0" smtClean="0">
                <a:latin typeface="Century Gothic" pitchFamily="34" charset="0"/>
              </a:rPr>
              <a:t>La estandarización permite concentrar los esfuerzos de los agentes privados y ahorro de recursos.</a:t>
            </a:r>
          </a:p>
          <a:p>
            <a:r>
              <a:rPr lang="es-EC" sz="1600" dirty="0" smtClean="0">
                <a:latin typeface="Century Gothic" pitchFamily="34" charset="0"/>
              </a:rPr>
              <a:t>Actualmente, la demanda pública no exige estándares en su contratación.</a:t>
            </a:r>
          </a:p>
          <a:p>
            <a:r>
              <a:rPr lang="es-EC" sz="1600" dirty="0" smtClean="0">
                <a:latin typeface="Century Gothic" pitchFamily="34" charset="0"/>
              </a:rPr>
              <a:t>Simultáneamente, los mercados de exportación exigen el cumplimiento de diversas normas de calidad.</a:t>
            </a:r>
          </a:p>
          <a:p>
            <a:endParaRPr lang="es-EC" sz="1600" b="1" dirty="0" smtClean="0">
              <a:latin typeface="Century Gothic" pitchFamily="34" charset="0"/>
            </a:endParaRPr>
          </a:p>
          <a:p>
            <a:pPr>
              <a:buNone/>
            </a:pPr>
            <a:r>
              <a:rPr lang="es-EC" sz="1600" b="1" dirty="0" smtClean="0">
                <a:latin typeface="Century Gothic" pitchFamily="34" charset="0"/>
              </a:rPr>
              <a:t>Medidas:</a:t>
            </a:r>
          </a:p>
          <a:p>
            <a:endParaRPr lang="es-EC" sz="800" b="1" dirty="0" smtClean="0">
              <a:latin typeface="Century Gothic" pitchFamily="34" charset="0"/>
            </a:endParaRPr>
          </a:p>
          <a:p>
            <a:r>
              <a:rPr lang="es-EC" sz="1800" dirty="0" smtClean="0">
                <a:latin typeface="Century Gothic" pitchFamily="34" charset="0"/>
              </a:rPr>
              <a:t>Desde la demanda pública:</a:t>
            </a:r>
          </a:p>
          <a:p>
            <a:pPr lvl="1"/>
            <a:r>
              <a:rPr lang="es-EC" sz="1600" dirty="0" smtClean="0">
                <a:latin typeface="Century Gothic" pitchFamily="34" charset="0"/>
              </a:rPr>
              <a:t>Elaboración de estándares de construcción para edificios públicos (ejemplo: tamaños, diseños, materiales, etc.)</a:t>
            </a:r>
          </a:p>
          <a:p>
            <a:pPr lvl="1"/>
            <a:r>
              <a:rPr lang="es-EC" sz="1600" dirty="0" smtClean="0">
                <a:latin typeface="Century Gothic" pitchFamily="34" charset="0"/>
              </a:rPr>
              <a:t>Estándares para mobiliario</a:t>
            </a:r>
          </a:p>
          <a:p>
            <a:pPr lvl="1"/>
            <a:endParaRPr lang="es-EC" sz="1800" b="1" dirty="0" smtClean="0">
              <a:latin typeface="Century Gothic" pitchFamily="34" charset="0"/>
            </a:endParaRPr>
          </a:p>
          <a:p>
            <a:r>
              <a:rPr lang="es-EC" sz="1800" dirty="0" smtClean="0">
                <a:latin typeface="Century Gothic" pitchFamily="34" charset="0"/>
              </a:rPr>
              <a:t>Mercados de exportación: </a:t>
            </a:r>
          </a:p>
          <a:p>
            <a:pPr lvl="1"/>
            <a:r>
              <a:rPr lang="es-EC" sz="1600" dirty="0" smtClean="0">
                <a:latin typeface="Century Gothic" pitchFamily="34" charset="0"/>
              </a:rPr>
              <a:t>Promoción de calidad en función de requerimientos de los destinos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1143000"/>
          </a:xfrm>
        </p:spPr>
        <p:txBody>
          <a:bodyPr>
            <a:noAutofit/>
          </a:bodyPr>
          <a:lstStyle/>
          <a:p>
            <a:r>
              <a:rPr lang="es-EC" sz="3600" dirty="0" smtClean="0"/>
              <a:t>La regulación económica en compras públicas es eficiente y eficaz</a:t>
            </a:r>
            <a:endParaRPr lang="es-EC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173574"/>
            <a:ext cx="8229600" cy="4495786"/>
          </a:xfrm>
        </p:spPr>
        <p:txBody>
          <a:bodyPr>
            <a:normAutofit fontScale="77500" lnSpcReduction="20000"/>
          </a:bodyPr>
          <a:lstStyle/>
          <a:p>
            <a:r>
              <a:rPr lang="es-EC" dirty="0" smtClean="0"/>
              <a:t>“</a:t>
            </a:r>
            <a:r>
              <a:rPr lang="es-EC" dirty="0" err="1" smtClean="0"/>
              <a:t>Fair</a:t>
            </a:r>
            <a:r>
              <a:rPr lang="es-EC" dirty="0" smtClean="0"/>
              <a:t> </a:t>
            </a:r>
            <a:r>
              <a:rPr lang="es-EC" dirty="0" err="1" smtClean="0"/>
              <a:t>Wages</a:t>
            </a:r>
            <a:r>
              <a:rPr lang="es-EC" dirty="0" smtClean="0"/>
              <a:t> </a:t>
            </a:r>
            <a:r>
              <a:rPr lang="es-EC" dirty="0" err="1" smtClean="0"/>
              <a:t>Act</a:t>
            </a:r>
            <a:r>
              <a:rPr lang="es-EC" dirty="0" smtClean="0"/>
              <a:t>” (1891) del Reino Unido,</a:t>
            </a:r>
          </a:p>
          <a:p>
            <a:pPr lvl="1"/>
            <a:r>
              <a:rPr lang="es-EC" dirty="0" smtClean="0"/>
              <a:t>Reduce la jornada laboral a 10 horas </a:t>
            </a:r>
          </a:p>
          <a:p>
            <a:pPr lvl="1"/>
            <a:r>
              <a:rPr lang="es-EC" dirty="0"/>
              <a:t>I</a:t>
            </a:r>
            <a:r>
              <a:rPr lang="es-EC" dirty="0" smtClean="0"/>
              <a:t>mplementada en los contratos estatales para lograr su cumplimiento</a:t>
            </a:r>
          </a:p>
          <a:p>
            <a:r>
              <a:rPr lang="es-EC" dirty="0" smtClean="0"/>
              <a:t>La compra pública estimula la innovación: </a:t>
            </a:r>
          </a:p>
          <a:p>
            <a:pPr lvl="1"/>
            <a:r>
              <a:rPr lang="es-EC" dirty="0" smtClean="0"/>
              <a:t>Asume riesgos, l</a:t>
            </a:r>
            <a:r>
              <a:rPr lang="es-EC" dirty="0" smtClean="0"/>
              <a:t>o </a:t>
            </a:r>
            <a:r>
              <a:rPr lang="es-EC" dirty="0" smtClean="0"/>
              <a:t>que le permite financiar inventos como:</a:t>
            </a:r>
          </a:p>
          <a:p>
            <a:pPr lvl="2"/>
            <a:r>
              <a:rPr lang="es-EC" dirty="0" smtClean="0">
                <a:hlinkClick r:id="rId2"/>
              </a:rPr>
              <a:t>Internet</a:t>
            </a:r>
            <a:endParaRPr lang="es-EC" dirty="0" smtClean="0"/>
          </a:p>
          <a:p>
            <a:pPr lvl="2"/>
            <a:r>
              <a:rPr lang="es-EC" dirty="0" smtClean="0">
                <a:hlinkClick r:id="rId3"/>
              </a:rPr>
              <a:t>GPS</a:t>
            </a:r>
            <a:endParaRPr lang="es-EC" dirty="0" smtClean="0"/>
          </a:p>
          <a:p>
            <a:pPr lvl="2"/>
            <a:r>
              <a:rPr lang="es-EC" dirty="0" smtClean="0"/>
              <a:t>Fórmula infantil</a:t>
            </a:r>
          </a:p>
          <a:p>
            <a:pPr lvl="2"/>
            <a:r>
              <a:rPr lang="es-EC" dirty="0" smtClean="0"/>
              <a:t>Fibra de caucho </a:t>
            </a:r>
            <a:r>
              <a:rPr lang="es-EC" sz="1800" dirty="0" smtClean="0"/>
              <a:t>(que permitió desarrollar el neumático </a:t>
            </a:r>
            <a:r>
              <a:rPr lang="es-EC" sz="1800" dirty="0" err="1" smtClean="0"/>
              <a:t>Goodyear</a:t>
            </a:r>
            <a:r>
              <a:rPr lang="es-EC" sz="1800" dirty="0" smtClean="0"/>
              <a:t>)</a:t>
            </a:r>
          </a:p>
          <a:p>
            <a:pPr lvl="1"/>
            <a:r>
              <a:rPr lang="es-EC" dirty="0" smtClean="0"/>
              <a:t>Desarrolla productos y servicios para poblaciones “no rentables” para el mercado</a:t>
            </a:r>
          </a:p>
          <a:p>
            <a:pPr lvl="1"/>
            <a:r>
              <a:rPr lang="es-EC" dirty="0" smtClean="0"/>
              <a:t> Permite alcanzar masa crítica para implementar innovación y estandarización</a:t>
            </a:r>
            <a:endParaRPr lang="es-EC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5111</TotalTime>
  <Words>593</Words>
  <Application>Microsoft Office PowerPoint</Application>
  <PresentationFormat>Presentación en pantalla (4:3)</PresentationFormat>
  <Paragraphs>100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Tema de Office</vt:lpstr>
      <vt:lpstr>La Compra Pública como herramienta de Política Pública</vt:lpstr>
      <vt:lpstr>El Estado como agente de cambio</vt:lpstr>
      <vt:lpstr>Impacto de la Compra Pública en la Transformación de la Matriz Productiva</vt:lpstr>
      <vt:lpstr>Diapositiva 4</vt:lpstr>
      <vt:lpstr>Diapositiva 5</vt:lpstr>
      <vt:lpstr>Regulación en la compra pública: Instrumentos regulatorios</vt:lpstr>
      <vt:lpstr>Regulación en la Compra Pública: Normalización para las economías de escala</vt:lpstr>
      <vt:lpstr>La regulación económica en compras públicas es eficiente y eficaz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Política Públicas para la Transformación de la Matriz Productiva para la Erradicación de la Pobreza</dc:title>
  <dc:creator>Diego Fernando Ramos Flor</dc:creator>
  <cp:lastModifiedBy>Diego Fernando Ramos Flor</cp:lastModifiedBy>
  <cp:revision>56</cp:revision>
  <dcterms:created xsi:type="dcterms:W3CDTF">2013-11-14T19:35:20Z</dcterms:created>
  <dcterms:modified xsi:type="dcterms:W3CDTF">2015-03-06T14:58:39Z</dcterms:modified>
</cp:coreProperties>
</file>